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66"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Source Code Pro" panose="02020500000000000000" charset="0"/>
      <p:regular r:id="rId13"/>
      <p:bold r:id="rId14"/>
      <p:italic r:id="rId15"/>
      <p:boldItalic r:id="rId16"/>
    </p:embeddedFont>
    <p:embeddedFont>
      <p:font typeface="Calibri" panose="020F0502020204030204" pitchFamily="34" charset="0"/>
      <p:regular r:id="rId17"/>
      <p:bold r:id="rId18"/>
      <p:italic r:id="rId19"/>
      <p:boldItalic r:id="rId20"/>
    </p:embeddedFont>
    <p:embeddedFont>
      <p:font typeface="Verdana" panose="020B0604030504040204" pitchFamily="34" charset="0"/>
      <p:regular r:id="rId21"/>
      <p:bold r:id="rId22"/>
      <p:italic r:id="rId23"/>
      <p:boldItalic r:id="rId24"/>
    </p:embeddedFont>
    <p:embeddedFont>
      <p:font typeface="Raleway" panose="02020500000000000000" charset="0"/>
      <p:regular r:id="rId25"/>
      <p:bold r:id="rId26"/>
      <p:italic r:id="rId27"/>
      <p:boldItalic r:id="rId28"/>
    </p:embeddedFont>
    <p:embeddedFont>
      <p:font typeface="Amatic SC" panose="02020500000000000000" charset="-79"/>
      <p:regular r:id="rId29"/>
      <p:bold r:id="rId30"/>
    </p:embeddedFont>
    <p:embeddedFont>
      <p:font typeface="Lato" panose="02020500000000000000" charset="0"/>
      <p:regular r:id="rId31"/>
      <p:bold r:id="rId32"/>
      <p:italic r:id="rId33"/>
      <p:boldItalic r:id="rId34"/>
    </p:embeddedFont>
    <p:embeddedFont>
      <p:font typeface="Microsoft JhengHei" panose="020B0604030504040204" pitchFamily="34" charset="-120"/>
      <p:regular r:id="rId35"/>
      <p:bold r:id="rId36"/>
    </p:embeddedFont>
    <p:embeddedFont>
      <p:font typeface="Georgia" panose="02040502050405020303" pitchFamily="18"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0CEF80-71A3-4719-9D70-4A74230DF738}">
  <a:tblStyle styleId="{800CEF80-71A3-4719-9D70-4A74230DF73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360" autoAdjust="0"/>
  </p:normalViewPr>
  <p:slideViewPr>
    <p:cSldViewPr snapToGrid="0">
      <p:cViewPr varScale="1">
        <p:scale>
          <a:sx n="107" d="100"/>
          <a:sy n="107" d="100"/>
        </p:scale>
        <p:origin x="114" y="27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openxmlformats.org/officeDocument/2006/relationships/font" Target="fonts/font27.fntdata"/><Relationship Id="rId21" Type="http://schemas.openxmlformats.org/officeDocument/2006/relationships/font" Target="fonts/font9.fntdata"/><Relationship Id="rId34" Type="http://schemas.openxmlformats.org/officeDocument/2006/relationships/font" Target="fonts/font22.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37" Type="http://schemas.openxmlformats.org/officeDocument/2006/relationships/font" Target="fonts/font25.fntdata"/><Relationship Id="rId40" Type="http://schemas.openxmlformats.org/officeDocument/2006/relationships/font" Target="fonts/font28.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36" Type="http://schemas.openxmlformats.org/officeDocument/2006/relationships/font" Target="fonts/font24.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35" Type="http://schemas.openxmlformats.org/officeDocument/2006/relationships/font" Target="fonts/font23.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font" Target="fonts/font21.fntdata"/><Relationship Id="rId38" Type="http://schemas.openxmlformats.org/officeDocument/2006/relationships/font" Target="fonts/font26.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zh-TW" dirty="0"/>
              <a:t>我畢業於影視學系 陳: 我畢業於正修科技大學資訊管理系</a:t>
            </a:r>
            <a:endParaRPr dirty="0"/>
          </a:p>
          <a:p>
            <a:pPr marL="0" lvl="0" indent="0" algn="l" rtl="0">
              <a:spcBef>
                <a:spcPts val="0"/>
              </a:spcBef>
              <a:spcAft>
                <a:spcPts val="0"/>
              </a:spcAft>
              <a:buNone/>
            </a:pPr>
            <a:r>
              <a:rPr lang="zh-TW" dirty="0"/>
              <a:t>我們因為興趣報名了SRE工程師的職能訓練，認識Docker技術跟kuberentes應用技巧，今天藉由這個機會分享我們這兩個月的成果。</a:t>
            </a:r>
            <a:endParaRPr dirty="0"/>
          </a:p>
          <a:p>
            <a:pPr marL="0" lvl="0" indent="0" algn="l" rtl="0">
              <a:spcBef>
                <a:spcPts val="0"/>
              </a:spcBef>
              <a:spcAft>
                <a:spcPts val="0"/>
              </a:spcAft>
              <a:buNone/>
            </a:pPr>
            <a:r>
              <a:rPr lang="zh-TW" dirty="0"/>
              <a:t>我們今天要報告的專題為廣建 K3S 高效能叢集校園機房</a:t>
            </a: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zh-TW" dirty="0">
                <a:solidFill>
                  <a:schemeClr val="dk1"/>
                </a:solidFill>
              </a:rPr>
              <a:t>我畢業於正修科技大學資續管理系</a:t>
            </a:r>
            <a:endParaRPr dirty="0">
              <a:solidFill>
                <a:schemeClr val="dk1"/>
              </a:solidFill>
            </a:endParaRPr>
          </a:p>
          <a:p>
            <a:pPr marL="0" lvl="0" indent="0" algn="l" rtl="0">
              <a:spcBef>
                <a:spcPts val="0"/>
              </a:spcBef>
              <a:spcAft>
                <a:spcPts val="0"/>
              </a:spcAft>
              <a:buNone/>
            </a:pPr>
            <a:r>
              <a:rPr lang="zh-TW" dirty="0">
                <a:solidFill>
                  <a:schemeClr val="dk1"/>
                </a:solidFill>
              </a:rPr>
              <a:t>這兩個月參加SRE網站可靠性工程師班</a:t>
            </a:r>
            <a:endParaRPr dirty="0">
              <a:solidFill>
                <a:schemeClr val="dk1"/>
              </a:solidFill>
            </a:endParaRPr>
          </a:p>
          <a:p>
            <a:pPr marL="0" lvl="0" indent="0" algn="l" rtl="0">
              <a:spcBef>
                <a:spcPts val="0"/>
              </a:spcBef>
              <a:spcAft>
                <a:spcPts val="0"/>
              </a:spcAft>
              <a:buClr>
                <a:schemeClr val="dk1"/>
              </a:buClr>
              <a:buSzPts val="1100"/>
              <a:buFont typeface="Arial"/>
              <a:buNone/>
            </a:pPr>
            <a:r>
              <a:rPr lang="zh-TW" dirty="0">
                <a:solidFill>
                  <a:schemeClr val="dk1"/>
                </a:solidFill>
              </a:rPr>
              <a:t>學會LINUX基礎，熟悉Bash Script</a:t>
            </a:r>
            <a:endParaRPr dirty="0">
              <a:solidFill>
                <a:schemeClr val="dk1"/>
              </a:solidFill>
            </a:endParaRPr>
          </a:p>
          <a:p>
            <a:pPr marL="0" lvl="0" indent="0" algn="l" rtl="0">
              <a:spcBef>
                <a:spcPts val="0"/>
              </a:spcBef>
              <a:spcAft>
                <a:spcPts val="0"/>
              </a:spcAft>
              <a:buClr>
                <a:schemeClr val="dk1"/>
              </a:buClr>
              <a:buSzPts val="1100"/>
              <a:buFont typeface="Arial"/>
              <a:buNone/>
            </a:pPr>
            <a:r>
              <a:rPr lang="zh-TW" dirty="0">
                <a:solidFill>
                  <a:schemeClr val="dk1"/>
                </a:solidFill>
              </a:rPr>
              <a:t>container核心技術 Docker應用技術及kuberentes實作技巧</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aa0335041d_0_6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aa0335041d_0_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218181"/>
              </a:lnSpc>
              <a:spcBef>
                <a:spcPts val="3200"/>
              </a:spcBef>
              <a:spcAft>
                <a:spcPts val="0"/>
              </a:spcAft>
              <a:buClr>
                <a:schemeClr val="dk1"/>
              </a:buClr>
              <a:buSzPts val="1100"/>
              <a:buFont typeface="Arial"/>
              <a:buNone/>
            </a:pPr>
            <a:r>
              <a:rPr lang="zh-TW" sz="1200">
                <a:solidFill>
                  <a:srgbClr val="292929"/>
                </a:solidFill>
                <a:highlight>
                  <a:srgbClr val="FFFFFF"/>
                </a:highlight>
                <a:latin typeface="Georgia"/>
                <a:ea typeface="Georgia"/>
                <a:cs typeface="Georgia"/>
                <a:sym typeface="Georgia"/>
              </a:rPr>
              <a:t>我們來總結一下k3s的優點</a:t>
            </a:r>
            <a:endParaRPr sz="1200">
              <a:solidFill>
                <a:srgbClr val="292929"/>
              </a:solidFill>
              <a:highlight>
                <a:srgbClr val="FFFFFF"/>
              </a:highlight>
              <a:latin typeface="Georgia"/>
              <a:ea typeface="Georgia"/>
              <a:cs typeface="Georgia"/>
              <a:sym typeface="Georgia"/>
            </a:endParaRPr>
          </a:p>
          <a:p>
            <a:pPr marL="0" lvl="0" indent="0" algn="l" rtl="0">
              <a:lnSpc>
                <a:spcPct val="218181"/>
              </a:lnSpc>
              <a:spcBef>
                <a:spcPts val="3200"/>
              </a:spcBef>
              <a:spcAft>
                <a:spcPts val="0"/>
              </a:spcAft>
              <a:buClr>
                <a:schemeClr val="dk1"/>
              </a:buClr>
              <a:buSzPts val="1100"/>
              <a:buFont typeface="Arial"/>
              <a:buNone/>
            </a:pPr>
            <a:r>
              <a:rPr lang="zh-TW" sz="1200">
                <a:solidFill>
                  <a:srgbClr val="292929"/>
                </a:solidFill>
                <a:highlight>
                  <a:srgbClr val="FFFFFF"/>
                </a:highlight>
                <a:latin typeface="Georgia"/>
                <a:ea typeface="Georgia"/>
                <a:cs typeface="Georgia"/>
                <a:sym typeface="Georgia"/>
              </a:rPr>
              <a:t>一般來說 x86 / x64 的 CPU 跑起來比較快但是較吃電，所以通常會用在桌機 上，因為可以電源。大部分的 windows 版本都跑在 x86 / x64 上。ARM 的 CPU 較不吃電，通常用在手機上的 iOS 與 Android，早期還有用在 PDA 上。ARM編譯的程式 x86 / x64 不行跑，反過來說 x86 / x64 編好的程式也不能拿去 ARM 上面跑。</a:t>
            </a:r>
            <a:endParaRPr sz="1200">
              <a:solidFill>
                <a:srgbClr val="292929"/>
              </a:solidFill>
              <a:highlight>
                <a:srgbClr val="FFFFFF"/>
              </a:highlight>
              <a:latin typeface="Georgia"/>
              <a:ea typeface="Georgia"/>
              <a:cs typeface="Georgia"/>
              <a:sym typeface="Georgia"/>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b2b7885b76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b2b7885b76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TW" sz="1400">
                <a:solidFill>
                  <a:schemeClr val="dk1"/>
                </a:solidFill>
                <a:latin typeface="Calibri"/>
                <a:ea typeface="Calibri"/>
                <a:cs typeface="Calibri"/>
                <a:sym typeface="Calibri"/>
              </a:rPr>
              <a:t>今天會介紹k</a:t>
            </a:r>
            <a:r>
              <a:rPr lang="zh-TW" sz="1400">
                <a:latin typeface="Calibri"/>
                <a:ea typeface="Calibri"/>
                <a:cs typeface="Calibri"/>
                <a:sym typeface="Calibri"/>
              </a:rPr>
              <a:t>3s、k3s架構與建置、也會做雲端商與軟體商的價格分析最後會有一個實例操作</a:t>
            </a:r>
            <a:endParaRPr sz="1400">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sz="1400">
              <a:latin typeface="Calibri"/>
              <a:ea typeface="Calibri"/>
              <a:cs typeface="Calibri"/>
              <a:sym typeface="Calibri"/>
            </a:endParaRPr>
          </a:p>
        </p:txBody>
      </p:sp>
    </p:spTree>
    <p:extLst>
      <p:ext uri="{BB962C8B-B14F-4D97-AF65-F5344CB8AC3E}">
        <p14:creationId xmlns:p14="http://schemas.microsoft.com/office/powerpoint/2010/main" val="101186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aa0335041d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aa0335041d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400">
              <a:solidFill>
                <a:schemeClr val="dk1"/>
              </a:solidFill>
              <a:latin typeface="Calibri"/>
              <a:ea typeface="Calibri"/>
              <a:cs typeface="Calibri"/>
              <a:sym typeface="Calibri"/>
            </a:endParaRPr>
          </a:p>
          <a:p>
            <a:pPr marL="457200" lvl="0" indent="0" algn="l" rtl="0">
              <a:spcBef>
                <a:spcPts val="0"/>
              </a:spcBef>
              <a:spcAft>
                <a:spcPts val="0"/>
              </a:spcAft>
              <a:buNone/>
            </a:pPr>
            <a:r>
              <a:rPr lang="zh-TW" sz="2400">
                <a:solidFill>
                  <a:schemeClr val="dk1"/>
                </a:solidFill>
                <a:latin typeface="Calibri"/>
                <a:ea typeface="Calibri"/>
                <a:cs typeface="Calibri"/>
                <a:sym typeface="Calibri"/>
              </a:rPr>
              <a:t>推廣 K3S 到校園使</a:t>
            </a:r>
            <a:r>
              <a:rPr lang="zh-TW" sz="2400" b="1">
                <a:solidFill>
                  <a:schemeClr val="dk1"/>
                </a:solidFill>
                <a:latin typeface="Calibri"/>
                <a:ea typeface="Calibri"/>
                <a:cs typeface="Calibri"/>
                <a:sym typeface="Calibri"/>
              </a:rPr>
              <a:t>學生</a:t>
            </a:r>
            <a:r>
              <a:rPr lang="zh-TW" sz="2400">
                <a:solidFill>
                  <a:schemeClr val="dk1"/>
                </a:solidFill>
                <a:latin typeface="Calibri"/>
                <a:ea typeface="Calibri"/>
                <a:cs typeface="Calibri"/>
                <a:sym typeface="Calibri"/>
              </a:rPr>
              <a:t>有機會接觸高端資訊技術Kubernetes從而增加就業機會</a:t>
            </a:r>
            <a:endParaRPr sz="24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b28366bc2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b28366bc2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a:t>這邊介紹的是兩大軟體商red hat跟vmware提供的</a:t>
            </a:r>
            <a:r>
              <a:rPr lang="zh-TW" sz="1400">
                <a:solidFill>
                  <a:schemeClr val="dk1"/>
                </a:solidFill>
              </a:rPr>
              <a:t>kuberentes軟體的方案</a:t>
            </a:r>
            <a:endParaRPr sz="1400">
              <a:solidFill>
                <a:schemeClr val="dk1"/>
              </a:solidFill>
            </a:endParaRPr>
          </a:p>
          <a:p>
            <a:pPr marL="0" lvl="0" indent="0" algn="l" rtl="0">
              <a:spcBef>
                <a:spcPts val="0"/>
              </a:spcBef>
              <a:spcAft>
                <a:spcPts val="0"/>
              </a:spcAft>
              <a:buNone/>
            </a:pPr>
            <a:r>
              <a:rPr lang="zh-TW" sz="1400">
                <a:solidFill>
                  <a:schemeClr val="dk1"/>
                </a:solidFill>
              </a:rPr>
              <a:t>時間都是六個月租借一台軟體所要花費的金額</a:t>
            </a:r>
            <a:endParaRPr sz="1400">
              <a:solidFill>
                <a:schemeClr val="dk1"/>
              </a:solidFill>
            </a:endParaRPr>
          </a:p>
          <a:p>
            <a:pPr marL="0" lvl="0" indent="0" algn="l" rtl="0">
              <a:spcBef>
                <a:spcPts val="0"/>
              </a:spcBef>
              <a:spcAft>
                <a:spcPts val="0"/>
              </a:spcAft>
              <a:buNone/>
            </a:pPr>
            <a:r>
              <a:rPr lang="zh-TW" sz="1400">
                <a:solidFill>
                  <a:schemeClr val="dk1"/>
                </a:solidFill>
              </a:rPr>
              <a:t>以上這些價格都還不包含硬體價格，我們有算過40個學生至少需要4台伺服器價格大概是24萬</a:t>
            </a:r>
            <a:endParaRPr sz="1400">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zh-TW"/>
              <a:t>RED HAT 用標準的linux 使用標準的訂閱最多支持兩個cpu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zh-TW"/>
              <a:t>VM</a:t>
            </a:r>
            <a:endParaRPr/>
          </a:p>
          <a:p>
            <a:pPr marL="0" lvl="0" indent="0" algn="l" rtl="0">
              <a:spcBef>
                <a:spcPts val="0"/>
              </a:spcBef>
              <a:spcAft>
                <a:spcPts val="0"/>
              </a:spcAft>
              <a:buNone/>
            </a:pPr>
            <a:r>
              <a:rPr lang="zh-TW"/>
              <a:t>硬體設備為 i7 16G 500容量 12核 </a:t>
            </a:r>
            <a:endParaRPr/>
          </a:p>
          <a:p>
            <a:pPr marL="0" lvl="0" indent="0" algn="l" rtl="0">
              <a:spcBef>
                <a:spcPts val="0"/>
              </a:spcBef>
              <a:spcAft>
                <a:spcPts val="0"/>
              </a:spcAft>
              <a:buNone/>
            </a:pPr>
            <a:r>
              <a:rPr lang="zh-TW"/>
              <a:t>買硬體的費用一台電腦4萬 40台 1百60萬       (i7處理器、容量1t、記憶體16g、12核 )</a:t>
            </a:r>
            <a:endParaRPr/>
          </a:p>
          <a:p>
            <a:pPr marL="0" lvl="0" indent="0" algn="l" rtl="0">
              <a:spcBef>
                <a:spcPts val="0"/>
              </a:spcBef>
              <a:spcAft>
                <a:spcPts val="0"/>
              </a:spcAft>
              <a:buNone/>
            </a:pPr>
            <a:r>
              <a:rPr lang="zh-TW"/>
              <a:t>買軟體的費用</a:t>
            </a:r>
            <a:endParaRPr/>
          </a:p>
          <a:p>
            <a:pPr marL="0" lvl="0" indent="0" algn="l" rtl="0">
              <a:spcBef>
                <a:spcPts val="0"/>
              </a:spcBef>
              <a:spcAft>
                <a:spcPts val="0"/>
              </a:spcAft>
              <a:buNone/>
            </a:pPr>
            <a:endParaRPr/>
          </a:p>
          <a:p>
            <a:pPr marL="0" lvl="0" indent="0" algn="l" rtl="0">
              <a:spcBef>
                <a:spcPts val="0"/>
              </a:spcBef>
              <a:spcAft>
                <a:spcPts val="0"/>
              </a:spcAft>
              <a:buNone/>
            </a:pPr>
            <a:r>
              <a:rPr lang="zh-TW"/>
              <a:t>#SERVICE 設備費用 16萬一台</a:t>
            </a:r>
            <a:endParaRPr/>
          </a:p>
          <a:p>
            <a:pPr marL="0" lvl="0" indent="0" algn="l" rtl="0">
              <a:spcBef>
                <a:spcPts val="0"/>
              </a:spcBef>
              <a:spcAft>
                <a:spcPts val="0"/>
              </a:spcAft>
              <a:buNone/>
            </a:pPr>
            <a:endParaRPr/>
          </a:p>
          <a:p>
            <a:pPr marL="0" lvl="0" indent="0" algn="l" rtl="0">
              <a:spcBef>
                <a:spcPts val="0"/>
              </a:spcBef>
              <a:spcAft>
                <a:spcPts val="0"/>
              </a:spcAft>
              <a:buNone/>
            </a:pPr>
            <a:r>
              <a:rPr lang="zh-TW"/>
              <a:t>Red Hat Enterprise Linux Server Standard Support</a:t>
            </a:r>
            <a:endParaRPr/>
          </a:p>
          <a:p>
            <a:pPr marL="0" lvl="0" indent="0" algn="l" rtl="0">
              <a:spcBef>
                <a:spcPts val="0"/>
              </a:spcBef>
              <a:spcAft>
                <a:spcPts val="0"/>
              </a:spcAft>
              <a:buNone/>
            </a:pPr>
            <a:r>
              <a:rPr lang="zh-TW"/>
              <a:t>CPU單位數2 虛擬機數2 服務等級5*8  建議售價17138 6個月</a:t>
            </a:r>
            <a:endParaRPr/>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aa0335041d_0_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aa0335041d_0_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sz="1400"/>
              <a:t>我們大家都知道公認最強的雲端商有三個google、amazon、azure</a:t>
            </a:r>
            <a:endParaRPr sz="1400"/>
          </a:p>
          <a:p>
            <a:pPr marL="0" lvl="0" indent="0" algn="l" rtl="0">
              <a:spcBef>
                <a:spcPts val="0"/>
              </a:spcBef>
              <a:spcAft>
                <a:spcPts val="0"/>
              </a:spcAft>
              <a:buNone/>
            </a:pPr>
            <a:r>
              <a:rPr lang="zh-TW" sz="1400"/>
              <a:t>那我們今天就拿這三家</a:t>
            </a:r>
            <a:r>
              <a:rPr lang="zh-TW" sz="1400">
                <a:solidFill>
                  <a:schemeClr val="dk1"/>
                </a:solidFill>
              </a:rPr>
              <a:t>雲端商</a:t>
            </a:r>
            <a:r>
              <a:rPr lang="zh-TW" sz="1400"/>
              <a:t>來比較</a:t>
            </a:r>
            <a:endParaRPr sz="1400"/>
          </a:p>
          <a:p>
            <a:pPr marL="0" lvl="0" indent="0" algn="l" rtl="0">
              <a:spcBef>
                <a:spcPts val="0"/>
              </a:spcBef>
              <a:spcAft>
                <a:spcPts val="0"/>
              </a:spcAft>
              <a:buNone/>
            </a:pPr>
            <a:r>
              <a:rPr lang="zh-TW" sz="1400"/>
              <a:t>我們來看這張圖GOOGLE的方案是GKE</a:t>
            </a:r>
            <a:r>
              <a:rPr lang="zh-TW" sz="1400">
                <a:solidFill>
                  <a:schemeClr val="dk1"/>
                </a:solidFill>
              </a:rPr>
              <a:t>時間都設定為一個學期六個月，數量一門課40個學生，價格是12萬台幣</a:t>
            </a:r>
            <a:endParaRPr sz="1400">
              <a:solidFill>
                <a:schemeClr val="dk1"/>
              </a:solidFill>
            </a:endParaRPr>
          </a:p>
          <a:p>
            <a:pPr marL="0" lvl="0" indent="0" algn="l" rtl="0">
              <a:spcBef>
                <a:spcPts val="0"/>
              </a:spcBef>
              <a:spcAft>
                <a:spcPts val="0"/>
              </a:spcAft>
              <a:buNone/>
            </a:pPr>
            <a:r>
              <a:rPr lang="zh-TW" sz="1400">
                <a:solidFill>
                  <a:schemeClr val="dk1"/>
                </a:solidFill>
              </a:rPr>
              <a:t>阿瑪總的是EKS時間數量一樣金價格是五萬三千台幣</a:t>
            </a:r>
            <a:endParaRPr sz="1400">
              <a:solidFill>
                <a:schemeClr val="dk1"/>
              </a:solidFill>
            </a:endParaRPr>
          </a:p>
          <a:p>
            <a:pPr marL="0" lvl="0" indent="0" algn="l" rtl="0">
              <a:spcBef>
                <a:spcPts val="0"/>
              </a:spcBef>
              <a:spcAft>
                <a:spcPts val="0"/>
              </a:spcAft>
              <a:buNone/>
            </a:pPr>
            <a:r>
              <a:rPr lang="zh-TW" sz="1400">
                <a:solidFill>
                  <a:schemeClr val="dk1"/>
                </a:solidFill>
              </a:rPr>
              <a:t>AZURE的方案是AKS時間數量一樣價格是19萬6千</a:t>
            </a:r>
            <a:endParaRPr sz="1400">
              <a:solidFill>
                <a:schemeClr val="dk1"/>
              </a:solidFill>
            </a:endParaRPr>
          </a:p>
          <a:p>
            <a:pPr marL="0" lvl="0" indent="0" algn="l" rtl="0">
              <a:spcBef>
                <a:spcPts val="0"/>
              </a:spcBef>
              <a:spcAft>
                <a:spcPts val="0"/>
              </a:spcAft>
              <a:buNone/>
            </a:pPr>
            <a:r>
              <a:rPr lang="zh-TW" sz="1400"/>
              <a:t>已經有看出來價格差很多了吧?其實每個雲端商與軟體商提供的服務都不太一樣</a:t>
            </a:r>
            <a:endParaRPr sz="1400"/>
          </a:p>
          <a:p>
            <a:pPr marL="0" lvl="0" indent="0" algn="l" rtl="0">
              <a:spcBef>
                <a:spcPts val="0"/>
              </a:spcBef>
              <a:spcAft>
                <a:spcPts val="0"/>
              </a:spcAft>
              <a:buNone/>
            </a:pPr>
            <a:r>
              <a:rPr lang="zh-TW" sz="1400"/>
              <a:t>我拿amazon舉例 六個月40台換算成台幣差不多五萬但是你所需要的數據傳輸，暫存空間都是要另外收費的而且是以秒計費 !</a:t>
            </a:r>
            <a:endParaRPr sz="1400"/>
          </a:p>
          <a:p>
            <a:pPr marL="0" lvl="0" indent="0" algn="l" rtl="0">
              <a:spcBef>
                <a:spcPts val="0"/>
              </a:spcBef>
              <a:spcAft>
                <a:spcPts val="0"/>
              </a:spcAft>
              <a:buNone/>
            </a:pPr>
            <a:r>
              <a:rPr lang="zh-TW" sz="1400"/>
              <a:t>總之目前各大雲端商的價格條件不一，複雜程度之高連專業工程師都不一定能一下子搞懂</a:t>
            </a:r>
            <a:endParaRPr sz="1400"/>
          </a:p>
          <a:p>
            <a:pPr marL="0" lvl="0" indent="0" algn="l" rtl="0">
              <a:spcBef>
                <a:spcPts val="0"/>
              </a:spcBef>
              <a:spcAft>
                <a:spcPts val="0"/>
              </a:spcAft>
              <a:buNone/>
            </a:pPr>
            <a:r>
              <a:rPr lang="zh-TW" sz="1400"/>
              <a:t>何況公司或者學校的行政人員呢</a:t>
            </a:r>
            <a:endParaRPr sz="1400"/>
          </a:p>
          <a:p>
            <a:pPr marL="0" lvl="0" indent="0" algn="l" rtl="0">
              <a:spcBef>
                <a:spcPts val="0"/>
              </a:spcBef>
              <a:spcAft>
                <a:spcPts val="0"/>
              </a:spcAft>
              <a:buNone/>
            </a:pPr>
            <a:r>
              <a:rPr lang="zh-TW" sz="1400"/>
              <a:t>每次我看到這個金額的時候，我都在想一個問題喔</a:t>
            </a:r>
            <a:endParaRPr sz="1400"/>
          </a:p>
          <a:p>
            <a:pPr marL="0" lvl="0" indent="0" algn="l" rtl="0">
              <a:spcBef>
                <a:spcPts val="0"/>
              </a:spcBef>
              <a:spcAft>
                <a:spcPts val="0"/>
              </a:spcAft>
              <a:buNone/>
            </a:pPr>
            <a:r>
              <a:rPr lang="zh-TW" sz="1400"/>
              <a:t>目前國內的學校真的負擔的起這些金額嗎?</a:t>
            </a:r>
            <a:endParaRPr sz="1400"/>
          </a:p>
          <a:p>
            <a:pPr marL="0" lvl="0" indent="0" algn="l" rtl="0">
              <a:spcBef>
                <a:spcPts val="0"/>
              </a:spcBef>
              <a:spcAft>
                <a:spcPts val="0"/>
              </a:spcAft>
              <a:buNone/>
            </a:pPr>
            <a:r>
              <a:rPr lang="zh-TW" sz="1400"/>
              <a:t>真的能夠完全了解這些項目嗎?</a:t>
            </a:r>
            <a:endParaRPr sz="1400"/>
          </a:p>
          <a:p>
            <a:pPr marL="0" lvl="0" indent="0" algn="l" rtl="0">
              <a:spcBef>
                <a:spcPts val="0"/>
              </a:spcBef>
              <a:spcAft>
                <a:spcPts val="0"/>
              </a:spcAft>
              <a:buNone/>
            </a:pPr>
            <a:r>
              <a:rPr lang="zh-TW" sz="1400"/>
              <a:t>負擔不起又怎麼能夠讓學生學習呢?</a:t>
            </a:r>
            <a:endParaRPr sz="1400"/>
          </a:p>
          <a:p>
            <a:pPr marL="0" lvl="0" indent="0" algn="l" rtl="0">
              <a:spcBef>
                <a:spcPts val="0"/>
              </a:spcBef>
              <a:spcAft>
                <a:spcPts val="0"/>
              </a:spcAft>
              <a:buNone/>
            </a:pPr>
            <a:r>
              <a:rPr lang="zh-TW" sz="1400"/>
              <a:t>回正題，我們來介紹k3s</a:t>
            </a:r>
            <a:endParaRPr sz="1400"/>
          </a:p>
          <a:p>
            <a:pPr marL="0" lvl="0" indent="0" algn="l" rtl="0">
              <a:spcBef>
                <a:spcPts val="0"/>
              </a:spcBef>
              <a:spcAft>
                <a:spcPts val="0"/>
              </a:spcAft>
              <a:buNone/>
            </a:pPr>
            <a:endParaRPr sz="1400"/>
          </a:p>
          <a:p>
            <a:pPr marL="0" lvl="0" indent="0" algn="l" rtl="0">
              <a:spcBef>
                <a:spcPts val="0"/>
              </a:spcBef>
              <a:spcAft>
                <a:spcPts val="0"/>
              </a:spcAft>
              <a:buNone/>
            </a:pPr>
            <a:endParaRPr sz="1400"/>
          </a:p>
          <a:p>
            <a:pPr marL="0" lvl="0" indent="0" algn="l" rtl="0">
              <a:spcBef>
                <a:spcPts val="0"/>
              </a:spcBef>
              <a:spcAft>
                <a:spcPts val="0"/>
              </a:spcAft>
              <a:buNone/>
            </a:pPr>
            <a:r>
              <a:rPr lang="zh-TW" sz="1400"/>
              <a:t>64CPU  512G  2T暫存每小時六塊美金這只是一台的價格</a:t>
            </a:r>
            <a:endParaRPr sz="14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b2b7885b76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b2b7885b7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FDC8"/>
              </a:buClr>
              <a:buSzPts val="1100"/>
              <a:buFont typeface="Arial"/>
              <a:buNone/>
            </a:pPr>
            <a:r>
              <a:rPr lang="zh-TW" sz="1350">
                <a:solidFill>
                  <a:srgbClr val="FF0000"/>
                </a:solidFill>
              </a:rPr>
              <a:t>Kubernetes常被稱為K8S,以下Kubernetes我這邊就先簡稱為k8s</a:t>
            </a:r>
            <a:endParaRPr sz="1350">
              <a:solidFill>
                <a:srgbClr val="FF0000"/>
              </a:solidFill>
            </a:endParaRPr>
          </a:p>
          <a:p>
            <a:pPr marL="0" lvl="0" indent="0" algn="l" rtl="0">
              <a:lnSpc>
                <a:spcPct val="115000"/>
              </a:lnSpc>
              <a:spcBef>
                <a:spcPts val="0"/>
              </a:spcBef>
              <a:spcAft>
                <a:spcPts val="0"/>
              </a:spcAft>
              <a:buClr>
                <a:schemeClr val="dk1"/>
              </a:buClr>
              <a:buSzPts val="1100"/>
              <a:buFont typeface="Arial"/>
              <a:buNone/>
            </a:pPr>
            <a:r>
              <a:rPr lang="zh-TW" sz="1200" b="1">
                <a:solidFill>
                  <a:schemeClr val="dk1"/>
                </a:solidFill>
                <a:latin typeface="Microsoft JhengHei"/>
                <a:ea typeface="Microsoft JhengHei"/>
                <a:cs typeface="Microsoft JhengHei"/>
                <a:sym typeface="Microsoft JhengHei"/>
              </a:rPr>
              <a:t>K3S 是由 Rancher Labs 推出的 輕量化 Kubernetes 開源專案，也是 CNCF 官方認證的</a:t>
            </a:r>
            <a:r>
              <a:rPr lang="zh-TW" sz="1200" b="1">
                <a:solidFill>
                  <a:srgbClr val="FF0000"/>
                </a:solidFill>
                <a:latin typeface="Microsoft JhengHei"/>
                <a:ea typeface="Microsoft JhengHei"/>
                <a:cs typeface="Microsoft JhengHei"/>
                <a:sym typeface="Microsoft JhengHei"/>
              </a:rPr>
              <a:t> Kubernetes</a:t>
            </a:r>
            <a:r>
              <a:rPr lang="zh-TW" sz="1200" b="1">
                <a:solidFill>
                  <a:schemeClr val="dk1"/>
                </a:solidFill>
                <a:latin typeface="Microsoft JhengHei"/>
                <a:ea typeface="Microsoft JhengHei"/>
                <a:cs typeface="Microsoft JhengHei"/>
                <a:sym typeface="Microsoft JhengHei"/>
              </a:rPr>
              <a:t> 發布版本。</a:t>
            </a:r>
            <a:endParaRPr sz="1200">
              <a:solidFill>
                <a:srgbClr val="FF0000"/>
              </a:solidFill>
            </a:endParaRPr>
          </a:p>
          <a:p>
            <a:pPr marL="0" lvl="0" indent="0" algn="l" rtl="0">
              <a:spcBef>
                <a:spcPts val="0"/>
              </a:spcBef>
              <a:spcAft>
                <a:spcPts val="0"/>
              </a:spcAft>
              <a:buClr>
                <a:srgbClr val="00FDC8"/>
              </a:buClr>
              <a:buSzPts val="1100"/>
              <a:buFont typeface="Arial"/>
              <a:buNone/>
            </a:pPr>
            <a:r>
              <a:rPr lang="zh-TW" sz="1350">
                <a:solidFill>
                  <a:srgbClr val="FF0000"/>
                </a:solidFill>
              </a:rPr>
              <a:t>而 K3S是一個比K8S小一半的高效能版本。</a:t>
            </a:r>
            <a:endParaRPr sz="1400">
              <a:solidFill>
                <a:srgbClr val="FF0000"/>
              </a:solidFill>
            </a:endParaRPr>
          </a:p>
          <a:p>
            <a:pPr marL="0" lvl="0" indent="0" algn="l" rtl="0">
              <a:spcBef>
                <a:spcPts val="0"/>
              </a:spcBef>
              <a:spcAft>
                <a:spcPts val="0"/>
              </a:spcAft>
              <a:buNone/>
            </a:pPr>
            <a:r>
              <a:rPr lang="zh-TW" sz="1400">
                <a:solidFill>
                  <a:srgbClr val="FF0000"/>
                </a:solidFill>
              </a:rPr>
              <a:t>目的是能夠在運算能力較弱的運算裝置例如學校退役的電腦建立一個k8s環境  (靜宜大學)</a:t>
            </a:r>
            <a:endParaRPr sz="1400">
              <a:solidFill>
                <a:srgbClr val="FF0000"/>
              </a:solidFill>
            </a:endParaRPr>
          </a:p>
          <a:p>
            <a:pPr marL="0" lvl="0" indent="0" algn="l" rtl="0">
              <a:spcBef>
                <a:spcPts val="0"/>
              </a:spcBef>
              <a:spcAft>
                <a:spcPts val="0"/>
              </a:spcAft>
              <a:buNone/>
            </a:pPr>
            <a:endParaRPr sz="1350">
              <a:solidFill>
                <a:srgbClr val="FF0000"/>
              </a:solidFill>
            </a:endParaRPr>
          </a:p>
          <a:p>
            <a:pPr marL="0" lvl="0" indent="0" algn="l" rtl="0">
              <a:spcBef>
                <a:spcPts val="0"/>
              </a:spcBef>
              <a:spcAft>
                <a:spcPts val="0"/>
              </a:spcAft>
              <a:buNone/>
            </a:pPr>
            <a:r>
              <a:rPr lang="zh-TW" sz="1350">
                <a:solidFill>
                  <a:schemeClr val="dk1"/>
                </a:solidFill>
                <a:highlight>
                  <a:srgbClr val="F7F7F7"/>
                </a:highlight>
              </a:rPr>
              <a:t>K3S通過刪除不必要的套件、代碼以及其他遺留程序來減少空間，如有需求，可有選擇性的安裝部分套件</a:t>
            </a:r>
            <a:endParaRPr sz="1350">
              <a:solidFill>
                <a:schemeClr val="dk1"/>
              </a:solidFill>
              <a:highlight>
                <a:srgbClr val="F7F7F7"/>
              </a:highlight>
            </a:endParaRPr>
          </a:p>
          <a:p>
            <a:pPr marL="0" lvl="0" indent="0" algn="l" rtl="0">
              <a:spcBef>
                <a:spcPts val="0"/>
              </a:spcBef>
              <a:spcAft>
                <a:spcPts val="0"/>
              </a:spcAft>
              <a:buNone/>
            </a:pPr>
            <a:endParaRPr sz="1050">
              <a:solidFill>
                <a:schemeClr val="dk1"/>
              </a:solidFill>
              <a:highlight>
                <a:srgbClr val="F7F7F7"/>
              </a:highlight>
            </a:endParaRPr>
          </a:p>
          <a:p>
            <a:pPr marL="0" lvl="0" indent="0" algn="l" rtl="0">
              <a:spcBef>
                <a:spcPts val="0"/>
              </a:spcBef>
              <a:spcAft>
                <a:spcPts val="0"/>
              </a:spcAft>
              <a:buClr>
                <a:schemeClr val="dk1"/>
              </a:buClr>
              <a:buSzPts val="1100"/>
              <a:buFont typeface="Arial"/>
              <a:buNone/>
            </a:pPr>
            <a:endParaRPr sz="1050">
              <a:solidFill>
                <a:schemeClr val="dk1"/>
              </a:solidFill>
              <a:highlight>
                <a:srgbClr val="F7F7F7"/>
              </a:highlight>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aa1267675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aa1267675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TW" sz="1500"/>
              <a:t>我已經使用學校退役的電腦設備做出完整的 K3S 系統 架構圖我們看下一張投影片</a:t>
            </a:r>
            <a:endParaRPr sz="15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aa9f04c19d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aa9f04c19d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zh-TW" sz="1500">
                <a:solidFill>
                  <a:srgbClr val="FF0000"/>
                </a:solidFill>
              </a:rPr>
              <a:t>這是 完整K3S 架構圖，這套系統不只在學校甚至企業都可以使用而且已經在使用! </a:t>
            </a:r>
            <a:endParaRPr sz="1500">
              <a:solidFill>
                <a:srgbClr val="FF0000"/>
              </a:solidFill>
            </a:endParaRPr>
          </a:p>
          <a:p>
            <a:pPr marL="0" lvl="0" indent="0" algn="l" rtl="0">
              <a:spcBef>
                <a:spcPts val="0"/>
              </a:spcBef>
              <a:spcAft>
                <a:spcPts val="0"/>
              </a:spcAft>
              <a:buClr>
                <a:schemeClr val="dk1"/>
              </a:buClr>
              <a:buSzPts val="1100"/>
              <a:buFont typeface="Arial"/>
              <a:buNone/>
            </a:pPr>
            <a:r>
              <a:rPr lang="zh-TW" sz="1500">
                <a:solidFill>
                  <a:srgbClr val="FF0000"/>
                </a:solidFill>
              </a:rPr>
              <a:t>學生學習這套系統畢業後馬上就能找到工作。</a:t>
            </a:r>
            <a:endParaRPr sz="1500">
              <a:solidFill>
                <a:srgbClr val="FF0000"/>
              </a:solidFill>
            </a:endParaRPr>
          </a:p>
          <a:p>
            <a:pPr marL="0" lvl="0" indent="0" algn="l" rtl="0">
              <a:spcBef>
                <a:spcPts val="0"/>
              </a:spcBef>
              <a:spcAft>
                <a:spcPts val="0"/>
              </a:spcAft>
              <a:buClr>
                <a:schemeClr val="dk1"/>
              </a:buClr>
              <a:buSzPts val="1100"/>
              <a:buFont typeface="Arial"/>
              <a:buNone/>
            </a:pPr>
            <a:r>
              <a:rPr lang="zh-TW" sz="1500">
                <a:solidFill>
                  <a:srgbClr val="FF0000"/>
                </a:solidFill>
              </a:rPr>
              <a:t>有興趣學習這套系統的話，我準備好了建置手冊、使用手冊、虛擬主機母檔</a:t>
            </a:r>
            <a:endParaRPr sz="1500">
              <a:solidFill>
                <a:srgbClr val="FF0000"/>
              </a:solidFill>
            </a:endParaRPr>
          </a:p>
          <a:p>
            <a:pPr marL="0" lvl="0" indent="0" algn="l" rtl="0">
              <a:spcBef>
                <a:spcPts val="0"/>
              </a:spcBef>
              <a:spcAft>
                <a:spcPts val="0"/>
              </a:spcAft>
              <a:buClr>
                <a:schemeClr val="dk1"/>
              </a:buClr>
              <a:buSzPts val="1100"/>
              <a:buFont typeface="Arial"/>
              <a:buNone/>
            </a:pPr>
            <a:r>
              <a:rPr lang="zh-TW" sz="1500">
                <a:solidFill>
                  <a:srgbClr val="FF0000"/>
                </a:solidFill>
              </a:rPr>
              <a:t>檔案都在我的GITHUB裡網址在這 下一頁  </a:t>
            </a:r>
            <a:endParaRPr sz="1200" b="1">
              <a:solidFill>
                <a:srgbClr val="FF0000"/>
              </a:solidFill>
            </a:endParaRPr>
          </a:p>
          <a:p>
            <a:pPr marL="0" lvl="0" indent="0" algn="l" rtl="0">
              <a:lnSpc>
                <a:spcPct val="115000"/>
              </a:lnSpc>
              <a:spcBef>
                <a:spcPts val="0"/>
              </a:spcBef>
              <a:spcAft>
                <a:spcPts val="0"/>
              </a:spcAft>
              <a:buClr>
                <a:schemeClr val="dk1"/>
              </a:buClr>
              <a:buSzPts val="1100"/>
              <a:buFont typeface="Arial"/>
              <a:buNone/>
            </a:pPr>
            <a:endParaRPr sz="1200" b="1">
              <a:solidFill>
                <a:schemeClr val="dk1"/>
              </a:solidFill>
            </a:endParaRPr>
          </a:p>
          <a:p>
            <a:pPr marL="0" lvl="0" indent="0" algn="l" rtl="0">
              <a:lnSpc>
                <a:spcPct val="115000"/>
              </a:lnSpc>
              <a:spcBef>
                <a:spcPts val="0"/>
              </a:spcBef>
              <a:spcAft>
                <a:spcPts val="0"/>
              </a:spcAft>
              <a:buClr>
                <a:schemeClr val="dk1"/>
              </a:buClr>
              <a:buSzPts val="1100"/>
              <a:buFont typeface="Arial"/>
              <a:buNone/>
            </a:pPr>
            <a:endParaRPr sz="1200" b="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zh-TW" sz="1200" b="1">
                <a:solidFill>
                  <a:schemeClr val="dk1"/>
                </a:solidFill>
              </a:rPr>
              <a:t>Server: (Kubernetes 管理元件 + SQLite + Tunnel Proxy)</a:t>
            </a:r>
            <a:endParaRPr sz="1200" b="1">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zh-TW" sz="1200">
                <a:solidFill>
                  <a:schemeClr val="dk1"/>
                </a:solidFill>
              </a:rPr>
              <a:t>1. API Server: 來提供 API 的，並且會將資料存到資料庫(預設使用 SQLite)。</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zh-TW" sz="1200">
                <a:solidFill>
                  <a:schemeClr val="dk1"/>
                </a:solidFill>
              </a:rPr>
              <a:t>2. SQLite: 是存放 Cluster status 資料的地方。同時也有支援 etcd, Mysql, Postgres (v0.9.1 ref: server-options K3S_STORAGE_ENDPOINT)</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zh-TW" sz="1200">
                <a:solidFill>
                  <a:schemeClr val="dk1"/>
                </a:solidFill>
              </a:rPr>
              <a:t>3. Scheduler: 和 Kubernetes 一樣有選 Node run pod 的功能。</a:t>
            </a:r>
            <a:endParaRPr sz="1200">
              <a:solidFill>
                <a:schemeClr val="dk1"/>
              </a:solidFill>
            </a:endParaRPr>
          </a:p>
          <a:p>
            <a:pPr marL="0" lvl="0" indent="0" algn="l" rtl="0">
              <a:lnSpc>
                <a:spcPct val="115000"/>
              </a:lnSpc>
              <a:spcBef>
                <a:spcPts val="0"/>
              </a:spcBef>
              <a:spcAft>
                <a:spcPts val="0"/>
              </a:spcAft>
              <a:buClr>
                <a:schemeClr val="dk1"/>
              </a:buClr>
              <a:buSzPts val="1100"/>
              <a:buFont typeface="Arial"/>
              <a:buNone/>
            </a:pPr>
            <a:r>
              <a:rPr lang="zh-TW" sz="1200">
                <a:solidFill>
                  <a:schemeClr val="dk1"/>
                </a:solidFill>
              </a:rPr>
              <a:t>4. Controller Manager: 算是 K3s 的後端程式，是處理 Kubernetes resource 的 controller manager。</a:t>
            </a:r>
            <a:endParaRPr sz="1200">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b28366bc2d_5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b28366bc2d_5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a:endParaRPr/>
          </a:p>
        </p:txBody>
      </p:sp>
      <p:sp>
        <p:nvSpPr>
          <p:cNvPr id="12" name="Google Shape;12;p2"/>
          <p:cNvSpPr txBox="1">
            <a:spLocks noGrp="1"/>
          </p:cNvSpPr>
          <p:nvPr>
            <p:ph type="subTitle" idx="1"/>
          </p:nvPr>
        </p:nvSpPr>
        <p:spPr>
          <a:xfrm>
            <a:off x="311700" y="3890400"/>
            <a:ext cx="8520600" cy="7062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2100"/>
              <a:buNone/>
              <a:defRPr sz="2100" b="1">
                <a:solidFill>
                  <a:schemeClr val="accent1"/>
                </a:solidFill>
              </a:defRPr>
            </a:lvl1pPr>
            <a:lvl2pPr lvl="1" algn="ctr">
              <a:lnSpc>
                <a:spcPct val="100000"/>
              </a:lnSpc>
              <a:spcBef>
                <a:spcPts val="0"/>
              </a:spcBef>
              <a:spcAft>
                <a:spcPts val="0"/>
              </a:spcAft>
              <a:buClr>
                <a:schemeClr val="accent1"/>
              </a:buClr>
              <a:buSzPts val="2100"/>
              <a:buNone/>
              <a:defRPr sz="2100" b="1">
                <a:solidFill>
                  <a:schemeClr val="accent1"/>
                </a:solidFill>
              </a:defRPr>
            </a:lvl2pPr>
            <a:lvl3pPr lvl="2" algn="ctr">
              <a:lnSpc>
                <a:spcPct val="100000"/>
              </a:lnSpc>
              <a:spcBef>
                <a:spcPts val="0"/>
              </a:spcBef>
              <a:spcAft>
                <a:spcPts val="0"/>
              </a:spcAft>
              <a:buClr>
                <a:schemeClr val="accent1"/>
              </a:buClr>
              <a:buSzPts val="2100"/>
              <a:buNone/>
              <a:defRPr sz="2100" b="1">
                <a:solidFill>
                  <a:schemeClr val="accent1"/>
                </a:solidFill>
              </a:defRPr>
            </a:lvl3pPr>
            <a:lvl4pPr lvl="3" algn="ctr">
              <a:lnSpc>
                <a:spcPct val="100000"/>
              </a:lnSpc>
              <a:spcBef>
                <a:spcPts val="0"/>
              </a:spcBef>
              <a:spcAft>
                <a:spcPts val="0"/>
              </a:spcAft>
              <a:buClr>
                <a:schemeClr val="accent1"/>
              </a:buClr>
              <a:buSzPts val="2100"/>
              <a:buNone/>
              <a:defRPr sz="2100" b="1">
                <a:solidFill>
                  <a:schemeClr val="accent1"/>
                </a:solidFill>
              </a:defRPr>
            </a:lvl4pPr>
            <a:lvl5pPr lvl="4" algn="ctr">
              <a:lnSpc>
                <a:spcPct val="100000"/>
              </a:lnSpc>
              <a:spcBef>
                <a:spcPts val="0"/>
              </a:spcBef>
              <a:spcAft>
                <a:spcPts val="0"/>
              </a:spcAft>
              <a:buClr>
                <a:schemeClr val="accent1"/>
              </a:buClr>
              <a:buSzPts val="2100"/>
              <a:buNone/>
              <a:defRPr sz="2100" b="1">
                <a:solidFill>
                  <a:schemeClr val="accent1"/>
                </a:solidFill>
              </a:defRPr>
            </a:lvl5pPr>
            <a:lvl6pPr lvl="5" algn="ctr">
              <a:lnSpc>
                <a:spcPct val="100000"/>
              </a:lnSpc>
              <a:spcBef>
                <a:spcPts val="0"/>
              </a:spcBef>
              <a:spcAft>
                <a:spcPts val="0"/>
              </a:spcAft>
              <a:buClr>
                <a:schemeClr val="accent1"/>
              </a:buClr>
              <a:buSzPts val="2100"/>
              <a:buNone/>
              <a:defRPr sz="2100" b="1">
                <a:solidFill>
                  <a:schemeClr val="accent1"/>
                </a:solidFill>
              </a:defRPr>
            </a:lvl6pPr>
            <a:lvl7pPr lvl="6" algn="ctr">
              <a:lnSpc>
                <a:spcPct val="100000"/>
              </a:lnSpc>
              <a:spcBef>
                <a:spcPts val="0"/>
              </a:spcBef>
              <a:spcAft>
                <a:spcPts val="0"/>
              </a:spcAft>
              <a:buClr>
                <a:schemeClr val="accent1"/>
              </a:buClr>
              <a:buSzPts val="2100"/>
              <a:buNone/>
              <a:defRPr sz="2100" b="1">
                <a:solidFill>
                  <a:schemeClr val="accent1"/>
                </a:solidFill>
              </a:defRPr>
            </a:lvl7pPr>
            <a:lvl8pPr lvl="7" algn="ctr">
              <a:lnSpc>
                <a:spcPct val="100000"/>
              </a:lnSpc>
              <a:spcBef>
                <a:spcPts val="0"/>
              </a:spcBef>
              <a:spcAft>
                <a:spcPts val="0"/>
              </a:spcAft>
              <a:buClr>
                <a:schemeClr val="accent1"/>
              </a:buClr>
              <a:buSzPts val="2100"/>
              <a:buNone/>
              <a:defRPr sz="2100" b="1">
                <a:solidFill>
                  <a:schemeClr val="accent1"/>
                </a:solidFill>
              </a:defRPr>
            </a:lvl8pPr>
            <a:lvl9pPr lvl="8" algn="ctr">
              <a:lnSpc>
                <a:spcPct val="100000"/>
              </a:lnSpc>
              <a:spcBef>
                <a:spcPts val="0"/>
              </a:spcBef>
              <a:spcAft>
                <a:spcPts val="0"/>
              </a:spcAft>
              <a:buClr>
                <a:schemeClr val="accent1"/>
              </a:buClr>
              <a:buSzPts val="2100"/>
              <a:buNone/>
              <a:defRPr sz="2100" b="1">
                <a:solidFill>
                  <a:schemeClr val="accent1"/>
                </a:solidFill>
              </a:defRPr>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240275"/>
            <a:ext cx="8520600" cy="19818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a:spLocks noGrp="1"/>
          </p:cNvSpPr>
          <p:nvPr>
            <p:ph type="body" idx="1"/>
          </p:nvPr>
        </p:nvSpPr>
        <p:spPr>
          <a:xfrm>
            <a:off x="311700" y="33046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accent1"/>
              </a:buClr>
              <a:buSzPts val="1800"/>
              <a:buChar char="●"/>
              <a:defRPr>
                <a:solidFill>
                  <a:schemeClr val="accent1"/>
                </a:solidFill>
                <a:highlight>
                  <a:schemeClr val="dk1"/>
                </a:highlight>
              </a:defRPr>
            </a:lvl1pPr>
            <a:lvl2pPr marL="914400" lvl="1" indent="-317500" algn="ctr">
              <a:spcBef>
                <a:spcPts val="1600"/>
              </a:spcBef>
              <a:spcAft>
                <a:spcPts val="0"/>
              </a:spcAft>
              <a:buClr>
                <a:schemeClr val="accent1"/>
              </a:buClr>
              <a:buSzPts val="1400"/>
              <a:buChar char="○"/>
              <a:defRPr>
                <a:solidFill>
                  <a:schemeClr val="accent1"/>
                </a:solidFill>
                <a:highlight>
                  <a:schemeClr val="dk1"/>
                </a:highlight>
              </a:defRPr>
            </a:lvl2pPr>
            <a:lvl3pPr marL="1371600" lvl="2" indent="-317500" algn="ctr">
              <a:spcBef>
                <a:spcPts val="1600"/>
              </a:spcBef>
              <a:spcAft>
                <a:spcPts val="0"/>
              </a:spcAft>
              <a:buClr>
                <a:schemeClr val="accent1"/>
              </a:buClr>
              <a:buSzPts val="1400"/>
              <a:buChar char="■"/>
              <a:defRPr>
                <a:solidFill>
                  <a:schemeClr val="accent1"/>
                </a:solidFill>
                <a:highlight>
                  <a:schemeClr val="dk1"/>
                </a:highlight>
              </a:defRPr>
            </a:lvl3pPr>
            <a:lvl4pPr marL="1828800" lvl="3" indent="-317500" algn="ctr">
              <a:spcBef>
                <a:spcPts val="1600"/>
              </a:spcBef>
              <a:spcAft>
                <a:spcPts val="0"/>
              </a:spcAft>
              <a:buClr>
                <a:schemeClr val="accent1"/>
              </a:buClr>
              <a:buSzPts val="1400"/>
              <a:buChar char="●"/>
              <a:defRPr>
                <a:solidFill>
                  <a:schemeClr val="accent1"/>
                </a:solidFill>
                <a:highlight>
                  <a:schemeClr val="dk1"/>
                </a:highlight>
              </a:defRPr>
            </a:lvl4pPr>
            <a:lvl5pPr marL="2286000" lvl="4" indent="-317500" algn="ctr">
              <a:spcBef>
                <a:spcPts val="1600"/>
              </a:spcBef>
              <a:spcAft>
                <a:spcPts val="0"/>
              </a:spcAft>
              <a:buClr>
                <a:schemeClr val="accent1"/>
              </a:buClr>
              <a:buSzPts val="1400"/>
              <a:buChar char="○"/>
              <a:defRPr>
                <a:solidFill>
                  <a:schemeClr val="accent1"/>
                </a:solidFill>
                <a:highlight>
                  <a:schemeClr val="dk1"/>
                </a:highlight>
              </a:defRPr>
            </a:lvl5pPr>
            <a:lvl6pPr marL="2743200" lvl="5" indent="-317500" algn="ctr">
              <a:spcBef>
                <a:spcPts val="1600"/>
              </a:spcBef>
              <a:spcAft>
                <a:spcPts val="0"/>
              </a:spcAft>
              <a:buClr>
                <a:schemeClr val="accent1"/>
              </a:buClr>
              <a:buSzPts val="1400"/>
              <a:buChar char="■"/>
              <a:defRPr>
                <a:solidFill>
                  <a:schemeClr val="accent1"/>
                </a:solidFill>
                <a:highlight>
                  <a:schemeClr val="dk1"/>
                </a:highlight>
              </a:defRPr>
            </a:lvl6pPr>
            <a:lvl7pPr marL="3200400" lvl="6" indent="-317500" algn="ctr">
              <a:spcBef>
                <a:spcPts val="1600"/>
              </a:spcBef>
              <a:spcAft>
                <a:spcPts val="0"/>
              </a:spcAft>
              <a:buClr>
                <a:schemeClr val="accent1"/>
              </a:buClr>
              <a:buSzPts val="1400"/>
              <a:buChar char="●"/>
              <a:defRPr>
                <a:solidFill>
                  <a:schemeClr val="accent1"/>
                </a:solidFill>
                <a:highlight>
                  <a:schemeClr val="dk1"/>
                </a:highlight>
              </a:defRPr>
            </a:lvl7pPr>
            <a:lvl8pPr marL="3657600" lvl="7" indent="-317500" algn="ctr">
              <a:spcBef>
                <a:spcPts val="1600"/>
              </a:spcBef>
              <a:spcAft>
                <a:spcPts val="0"/>
              </a:spcAft>
              <a:buClr>
                <a:schemeClr val="accent1"/>
              </a:buClr>
              <a:buSzPts val="1400"/>
              <a:buChar char="○"/>
              <a:defRPr>
                <a:solidFill>
                  <a:schemeClr val="accent1"/>
                </a:solidFill>
                <a:highlight>
                  <a:schemeClr val="dk1"/>
                </a:highlight>
              </a:defRPr>
            </a:lvl8pPr>
            <a:lvl9pPr marL="4114800" lvl="8" indent="-317500" algn="ctr">
              <a:spcBef>
                <a:spcPts val="1600"/>
              </a:spcBef>
              <a:spcAft>
                <a:spcPts val="1600"/>
              </a:spcAft>
              <a:buClr>
                <a:schemeClr val="accent1"/>
              </a:buClr>
              <a:buSzPts val="1400"/>
              <a:buChar char="■"/>
              <a:defRPr>
                <a:solidFill>
                  <a:schemeClr val="accent1"/>
                </a:solidFill>
                <a:highlight>
                  <a:schemeClr val="dk1"/>
                </a:highlight>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2802750" y="802500"/>
            <a:ext cx="3538500" cy="3538500"/>
          </a:xfrm>
          <a:prstGeom prst="rect">
            <a:avLst/>
          </a:prstGeom>
          <a:solidFill>
            <a:srgbClr val="FFFFFF"/>
          </a:solidFill>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19" name="Google Shape;19;p4"/>
          <p:cNvSpPr txBox="1">
            <a:spLocks noGrp="1"/>
          </p:cNvSpPr>
          <p:nvPr>
            <p:ph type="body" idx="1"/>
          </p:nvPr>
        </p:nvSpPr>
        <p:spPr>
          <a:xfrm>
            <a:off x="311700" y="1228675"/>
            <a:ext cx="8520600" cy="334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292850"/>
            <a:ext cx="8520600" cy="801000"/>
          </a:xfrm>
          <a:prstGeom prst="rect">
            <a:avLst/>
          </a:prstGeom>
        </p:spPr>
        <p:txBody>
          <a:bodyPr spcFirstLastPara="1" wrap="square" lIns="91425" tIns="91425" rIns="91425" bIns="91425" anchor="t" anchorCtr="0">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5"/>
          <p:cNvSpPr txBox="1">
            <a:spLocks noGrp="1"/>
          </p:cNvSpPr>
          <p:nvPr>
            <p:ph type="body" idx="1"/>
          </p:nvPr>
        </p:nvSpPr>
        <p:spPr>
          <a:xfrm>
            <a:off x="3117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body" idx="2"/>
          </p:nvPr>
        </p:nvSpPr>
        <p:spPr>
          <a:xfrm>
            <a:off x="4832400" y="1228675"/>
            <a:ext cx="3999900" cy="334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04800" y="309350"/>
            <a:ext cx="8537700" cy="7482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a:endParaRPr/>
          </a:p>
        </p:txBody>
      </p:sp>
      <p:sp>
        <p:nvSpPr>
          <p:cNvPr id="31" name="Google Shape;31;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28575"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40" name="Google Shape;40;p9"/>
          <p:cNvSpPr txBox="1">
            <a:spLocks noGrp="1"/>
          </p:cNvSpPr>
          <p:nvPr>
            <p:ph type="subTitle" idx="1"/>
          </p:nvPr>
        </p:nvSpPr>
        <p:spPr>
          <a:xfrm>
            <a:off x="265500" y="2845223"/>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highlight>
                  <a:schemeClr val="lt1"/>
                </a:highlight>
              </a:defRPr>
            </a:lvl1pPr>
            <a:lvl2pPr marL="914400" lvl="1" indent="-317500">
              <a:spcBef>
                <a:spcPts val="1600"/>
              </a:spcBef>
              <a:spcAft>
                <a:spcPts val="0"/>
              </a:spcAft>
              <a:buClr>
                <a:schemeClr val="accent1"/>
              </a:buClr>
              <a:buSzPts val="1400"/>
              <a:buChar char="○"/>
              <a:defRPr>
                <a:solidFill>
                  <a:schemeClr val="accent1"/>
                </a:solidFill>
                <a:highlight>
                  <a:schemeClr val="lt1"/>
                </a:highlight>
              </a:defRPr>
            </a:lvl2pPr>
            <a:lvl3pPr marL="1371600" lvl="2" indent="-317500">
              <a:spcBef>
                <a:spcPts val="1600"/>
              </a:spcBef>
              <a:spcAft>
                <a:spcPts val="0"/>
              </a:spcAft>
              <a:buClr>
                <a:schemeClr val="accent1"/>
              </a:buClr>
              <a:buSzPts val="1400"/>
              <a:buChar char="■"/>
              <a:defRPr>
                <a:solidFill>
                  <a:schemeClr val="accent1"/>
                </a:solidFill>
                <a:highlight>
                  <a:schemeClr val="lt1"/>
                </a:highlight>
              </a:defRPr>
            </a:lvl3pPr>
            <a:lvl4pPr marL="1828800" lvl="3" indent="-317500">
              <a:spcBef>
                <a:spcPts val="1600"/>
              </a:spcBef>
              <a:spcAft>
                <a:spcPts val="0"/>
              </a:spcAft>
              <a:buClr>
                <a:schemeClr val="accent1"/>
              </a:buClr>
              <a:buSzPts val="1400"/>
              <a:buChar char="●"/>
              <a:defRPr>
                <a:solidFill>
                  <a:schemeClr val="accent1"/>
                </a:solidFill>
                <a:highlight>
                  <a:schemeClr val="lt1"/>
                </a:highlight>
              </a:defRPr>
            </a:lvl4pPr>
            <a:lvl5pPr marL="2286000" lvl="4" indent="-317500">
              <a:spcBef>
                <a:spcPts val="1600"/>
              </a:spcBef>
              <a:spcAft>
                <a:spcPts val="0"/>
              </a:spcAft>
              <a:buClr>
                <a:schemeClr val="accent1"/>
              </a:buClr>
              <a:buSzPts val="1400"/>
              <a:buChar char="○"/>
              <a:defRPr>
                <a:solidFill>
                  <a:schemeClr val="accent1"/>
                </a:solidFill>
                <a:highlight>
                  <a:schemeClr val="lt1"/>
                </a:highlight>
              </a:defRPr>
            </a:lvl5pPr>
            <a:lvl6pPr marL="2743200" lvl="5" indent="-317500">
              <a:spcBef>
                <a:spcPts val="1600"/>
              </a:spcBef>
              <a:spcAft>
                <a:spcPts val="0"/>
              </a:spcAft>
              <a:buClr>
                <a:schemeClr val="accent1"/>
              </a:buClr>
              <a:buSzPts val="1400"/>
              <a:buChar char="■"/>
              <a:defRPr>
                <a:solidFill>
                  <a:schemeClr val="accent1"/>
                </a:solidFill>
                <a:highlight>
                  <a:schemeClr val="lt1"/>
                </a:highlight>
              </a:defRPr>
            </a:lvl6pPr>
            <a:lvl7pPr marL="3200400" lvl="6" indent="-317500">
              <a:spcBef>
                <a:spcPts val="1600"/>
              </a:spcBef>
              <a:spcAft>
                <a:spcPts val="0"/>
              </a:spcAft>
              <a:buClr>
                <a:schemeClr val="accent1"/>
              </a:buClr>
              <a:buSzPts val="1400"/>
              <a:buChar char="●"/>
              <a:defRPr>
                <a:solidFill>
                  <a:schemeClr val="accent1"/>
                </a:solidFill>
                <a:highlight>
                  <a:schemeClr val="lt1"/>
                </a:highlight>
              </a:defRPr>
            </a:lvl7pPr>
            <a:lvl8pPr marL="3657600" lvl="7" indent="-317500">
              <a:spcBef>
                <a:spcPts val="1600"/>
              </a:spcBef>
              <a:spcAft>
                <a:spcPts val="0"/>
              </a:spcAft>
              <a:buClr>
                <a:schemeClr val="accent1"/>
              </a:buClr>
              <a:buSzPts val="1400"/>
              <a:buChar char="○"/>
              <a:defRPr>
                <a:solidFill>
                  <a:schemeClr val="accent1"/>
                </a:solidFill>
                <a:highlight>
                  <a:schemeClr val="lt1"/>
                </a:highlight>
              </a:defRPr>
            </a:lvl8pPr>
            <a:lvl9pPr marL="4114800" lvl="8" indent="-317500">
              <a:spcBef>
                <a:spcPts val="1600"/>
              </a:spcBef>
              <a:spcAft>
                <a:spcPts val="1600"/>
              </a:spcAft>
              <a:buClr>
                <a:schemeClr val="accent1"/>
              </a:buClr>
              <a:buSzPts val="1400"/>
              <a:buChar char="■"/>
              <a:defRPr>
                <a:solidFill>
                  <a:schemeClr val="accent1"/>
                </a:solidFill>
                <a:highlight>
                  <a:schemeClr val="lt1"/>
                </a:highlight>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accent1"/>
              </a:buClr>
              <a:buSzPts val="2400"/>
              <a:buFont typeface="Amatic SC"/>
              <a:buNone/>
              <a:defRPr sz="2400" b="1">
                <a:solidFill>
                  <a:schemeClr val="accent1"/>
                </a:solidFill>
                <a:latin typeface="Amatic SC"/>
                <a:ea typeface="Amatic SC"/>
                <a:cs typeface="Amatic SC"/>
                <a:sym typeface="Amatic SC"/>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beach-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292850"/>
            <a:ext cx="8520600" cy="8010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sz="42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311700" y="1228675"/>
            <a:ext cx="8520600" cy="334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marL="0" lvl="0" indent="0" algn="r" rtl="0">
              <a:spcBef>
                <a:spcPts val="0"/>
              </a:spcBef>
              <a:spcAft>
                <a:spcPts val="0"/>
              </a:spcAft>
              <a:buNone/>
            </a:pPr>
            <a:fld id="{00000000-1234-1234-1234-123412341234}" type="slidenum">
              <a:rPr lang="zh-TW"/>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1700" y="392150"/>
            <a:ext cx="8520600" cy="269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TW" sz="4200">
                <a:solidFill>
                  <a:srgbClr val="AF7B51"/>
                </a:solidFill>
              </a:rPr>
              <a:t>廣建  K3S  高效能叢集校園機房</a:t>
            </a:r>
            <a:endParaRPr sz="3600">
              <a:solidFill>
                <a:srgbClr val="AF7B51"/>
              </a:solidFill>
            </a:endParaRPr>
          </a:p>
        </p:txBody>
      </p:sp>
      <p:sp>
        <p:nvSpPr>
          <p:cNvPr id="57" name="Google Shape;57;p13"/>
          <p:cNvSpPr txBox="1"/>
          <p:nvPr/>
        </p:nvSpPr>
        <p:spPr>
          <a:xfrm>
            <a:off x="1291275" y="2181450"/>
            <a:ext cx="5509500" cy="54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latin typeface="Calibri"/>
              <a:ea typeface="Calibri"/>
              <a:cs typeface="Calibri"/>
              <a:sym typeface="Calibri"/>
            </a:endParaRPr>
          </a:p>
        </p:txBody>
      </p:sp>
      <p:sp>
        <p:nvSpPr>
          <p:cNvPr id="58" name="Google Shape;58;p13"/>
          <p:cNvSpPr txBox="1"/>
          <p:nvPr/>
        </p:nvSpPr>
        <p:spPr>
          <a:xfrm>
            <a:off x="5056095" y="3567953"/>
            <a:ext cx="3919642" cy="157554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altLang="en-US" sz="2800" b="1" dirty="0" smtClean="0">
                <a:solidFill>
                  <a:srgbClr val="434343"/>
                </a:solidFill>
                <a:latin typeface="Raleway"/>
                <a:ea typeface="Raleway"/>
                <a:cs typeface="Raleway"/>
                <a:sym typeface="Raleway"/>
              </a:rPr>
              <a:t>指導老師：陳松林老師</a:t>
            </a:r>
            <a:endParaRPr sz="2800" b="1" dirty="0">
              <a:solidFill>
                <a:srgbClr val="434343"/>
              </a:solidFill>
              <a:latin typeface="Raleway"/>
              <a:ea typeface="Raleway"/>
              <a:cs typeface="Raleway"/>
              <a:sym typeface="Raleway"/>
            </a:endParaRPr>
          </a:p>
          <a:p>
            <a:pPr marL="0" lvl="0" indent="0" algn="l" rtl="0">
              <a:spcBef>
                <a:spcPts val="0"/>
              </a:spcBef>
              <a:spcAft>
                <a:spcPts val="0"/>
              </a:spcAft>
              <a:buNone/>
            </a:pPr>
            <a:r>
              <a:rPr lang="zh-TW" sz="2500" b="1" dirty="0">
                <a:solidFill>
                  <a:srgbClr val="434343"/>
                </a:solidFill>
                <a:latin typeface="Raleway"/>
                <a:ea typeface="Raleway"/>
                <a:cs typeface="Raleway"/>
                <a:sym typeface="Raleway"/>
              </a:rPr>
              <a:t>組員：</a:t>
            </a:r>
            <a:r>
              <a:rPr lang="zh-TW" sz="2300" b="1" dirty="0">
                <a:latin typeface="Times New Roman"/>
                <a:ea typeface="Times New Roman"/>
                <a:cs typeface="Times New Roman"/>
                <a:sym typeface="Times New Roman"/>
              </a:rPr>
              <a:t>許盛捷</a:t>
            </a:r>
            <a:endParaRPr sz="2300" b="1" dirty="0">
              <a:latin typeface="Times New Roman"/>
              <a:ea typeface="Times New Roman"/>
              <a:cs typeface="Times New Roman"/>
              <a:sym typeface="Times New Roman"/>
            </a:endParaRPr>
          </a:p>
          <a:p>
            <a:pPr marL="0" lvl="0" indent="0" algn="l" rtl="0">
              <a:spcBef>
                <a:spcPts val="0"/>
              </a:spcBef>
              <a:spcAft>
                <a:spcPts val="0"/>
              </a:spcAft>
              <a:buNone/>
            </a:pPr>
            <a:r>
              <a:rPr lang="zh-TW" sz="2500" b="1" dirty="0">
                <a:solidFill>
                  <a:srgbClr val="434343"/>
                </a:solidFill>
                <a:latin typeface="Raleway"/>
                <a:ea typeface="Raleway"/>
                <a:cs typeface="Raleway"/>
                <a:sym typeface="Raleway"/>
              </a:rPr>
              <a:t>組員：</a:t>
            </a:r>
            <a:r>
              <a:rPr lang="zh-TW" sz="2300" b="1" dirty="0">
                <a:latin typeface="Times New Roman"/>
                <a:ea typeface="Times New Roman"/>
                <a:cs typeface="Times New Roman"/>
                <a:sym typeface="Times New Roman"/>
              </a:rPr>
              <a:t>陳明豐</a:t>
            </a:r>
            <a:endParaRPr sz="900" dirty="0">
              <a:latin typeface="Lato"/>
              <a:ea typeface="Lato"/>
              <a:cs typeface="Lato"/>
              <a:sym typeface="Lato"/>
            </a:endParaRPr>
          </a:p>
        </p:txBody>
      </p:sp>
      <p:pic>
        <p:nvPicPr>
          <p:cNvPr id="59" name="Google Shape;59;p13" descr="Google Shape;61;p1"/>
          <p:cNvPicPr preferRelativeResize="0"/>
          <p:nvPr/>
        </p:nvPicPr>
        <p:blipFill rotWithShape="1">
          <a:blip r:embed="rId3">
            <a:alphaModFix/>
          </a:blip>
          <a:srcRect/>
          <a:stretch/>
        </p:blipFill>
        <p:spPr>
          <a:xfrm>
            <a:off x="182996" y="3709675"/>
            <a:ext cx="1810300" cy="1321550"/>
          </a:xfrm>
          <a:prstGeom prst="rect">
            <a:avLst/>
          </a:prstGeom>
          <a:noFill/>
          <a:ln w="25400" cap="flat" cmpd="sng">
            <a:solidFill>
              <a:srgbClr val="000000"/>
            </a:solidFill>
            <a:prstDash val="solid"/>
            <a:miter lim="400000"/>
            <a:headEnd type="none" w="sm" len="sm"/>
            <a:tailEnd type="none" w="sm" len="sm"/>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2"/>
          <p:cNvSpPr txBox="1">
            <a:spLocks noGrp="1"/>
          </p:cNvSpPr>
          <p:nvPr>
            <p:ph type="title"/>
          </p:nvPr>
        </p:nvSpPr>
        <p:spPr>
          <a:xfrm>
            <a:off x="311700" y="555600"/>
            <a:ext cx="81492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zh-TW"/>
              <a:t>                                            總結K3S                                                   </a:t>
            </a:r>
            <a:r>
              <a:rPr lang="zh-TW">
                <a:solidFill>
                  <a:schemeClr val="dk1"/>
                </a:solidFill>
              </a:rPr>
              <a:t> .</a:t>
            </a:r>
            <a:endParaRPr>
              <a:solidFill>
                <a:schemeClr val="dk1"/>
              </a:solidFill>
            </a:endParaRPr>
          </a:p>
        </p:txBody>
      </p:sp>
      <p:sp>
        <p:nvSpPr>
          <p:cNvPr id="113" name="Google Shape;113;p22"/>
          <p:cNvSpPr txBox="1">
            <a:spLocks noGrp="1"/>
          </p:cNvSpPr>
          <p:nvPr>
            <p:ph type="body" idx="1"/>
          </p:nvPr>
        </p:nvSpPr>
        <p:spPr>
          <a:xfrm>
            <a:off x="311700" y="1445375"/>
            <a:ext cx="7647600" cy="6177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Clr>
                <a:srgbClr val="000000"/>
              </a:buClr>
              <a:buSzPts val="2200"/>
              <a:buChar char="●"/>
            </a:pPr>
            <a:r>
              <a:rPr lang="zh-TW" sz="2200">
                <a:solidFill>
                  <a:srgbClr val="000000"/>
                </a:solidFill>
              </a:rPr>
              <a:t>在中大型佈署的同時維持</a:t>
            </a:r>
            <a:r>
              <a:rPr lang="zh-TW" sz="2200">
                <a:solidFill>
                  <a:srgbClr val="FF0000"/>
                </a:solidFill>
              </a:rPr>
              <a:t>安全性</a:t>
            </a:r>
            <a:r>
              <a:rPr lang="zh-TW" sz="2200">
                <a:solidFill>
                  <a:srgbClr val="000000"/>
                </a:solidFill>
              </a:rPr>
              <a:t>與</a:t>
            </a:r>
            <a:r>
              <a:rPr lang="zh-TW" sz="2200">
                <a:solidFill>
                  <a:srgbClr val="FF0000"/>
                </a:solidFill>
              </a:rPr>
              <a:t>自動化</a:t>
            </a:r>
            <a:endParaRPr sz="2200">
              <a:solidFill>
                <a:srgbClr val="FF0000"/>
              </a:solidFill>
            </a:endParaRPr>
          </a:p>
          <a:p>
            <a:pPr marL="0" lvl="0" indent="0" algn="l" rtl="0">
              <a:spcBef>
                <a:spcPts val="1600"/>
              </a:spcBef>
              <a:spcAft>
                <a:spcPts val="0"/>
              </a:spcAft>
              <a:buNone/>
            </a:pPr>
            <a:endParaRPr sz="2200"/>
          </a:p>
          <a:p>
            <a:pPr marL="0" lvl="0" indent="0" algn="l" rtl="0">
              <a:spcBef>
                <a:spcPts val="1600"/>
              </a:spcBef>
              <a:spcAft>
                <a:spcPts val="1600"/>
              </a:spcAft>
              <a:buNone/>
            </a:pPr>
            <a:endParaRPr/>
          </a:p>
        </p:txBody>
      </p:sp>
      <p:sp>
        <p:nvSpPr>
          <p:cNvPr id="114" name="Google Shape;114;p22"/>
          <p:cNvSpPr txBox="1"/>
          <p:nvPr/>
        </p:nvSpPr>
        <p:spPr>
          <a:xfrm>
            <a:off x="311700" y="2197150"/>
            <a:ext cx="8048400" cy="8559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SzPts val="2200"/>
              <a:buFont typeface="Source Code Pro"/>
              <a:buChar char="●"/>
            </a:pPr>
            <a:r>
              <a:rPr lang="zh-TW" sz="2200">
                <a:latin typeface="Source Code Pro"/>
                <a:ea typeface="Source Code Pro"/>
                <a:cs typeface="Source Code Pro"/>
                <a:sym typeface="Source Code Pro"/>
              </a:rPr>
              <a:t>在資源有限的環境下仍可維持良好的運作</a:t>
            </a:r>
            <a:r>
              <a:rPr lang="zh-TW" sz="2200">
                <a:solidFill>
                  <a:srgbClr val="FF0000"/>
                </a:solidFill>
                <a:latin typeface="Source Code Pro"/>
                <a:ea typeface="Source Code Pro"/>
                <a:cs typeface="Source Code Pro"/>
                <a:sym typeface="Source Code Pro"/>
              </a:rPr>
              <a:t>kubernetes</a:t>
            </a:r>
            <a:endParaRPr sz="2200">
              <a:solidFill>
                <a:srgbClr val="FF0000"/>
              </a:solidFill>
              <a:latin typeface="Source Code Pro"/>
              <a:ea typeface="Source Code Pro"/>
              <a:cs typeface="Source Code Pro"/>
              <a:sym typeface="Source Code Pro"/>
            </a:endParaRPr>
          </a:p>
        </p:txBody>
      </p:sp>
      <p:sp>
        <p:nvSpPr>
          <p:cNvPr id="115" name="Google Shape;115;p22"/>
          <p:cNvSpPr txBox="1"/>
          <p:nvPr/>
        </p:nvSpPr>
        <p:spPr>
          <a:xfrm>
            <a:off x="311700" y="2913250"/>
            <a:ext cx="7337400" cy="6177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SzPts val="2200"/>
              <a:buFont typeface="Source Code Pro"/>
              <a:buChar char="●"/>
            </a:pPr>
            <a:r>
              <a:rPr lang="zh-TW" sz="2200">
                <a:latin typeface="Source Code Pro"/>
                <a:ea typeface="Source Code Pro"/>
                <a:cs typeface="Source Code Pro"/>
                <a:sym typeface="Source Code Pro"/>
              </a:rPr>
              <a:t>K3S 相較於 K8S 所需</a:t>
            </a:r>
            <a:r>
              <a:rPr lang="zh-TW" sz="2200">
                <a:solidFill>
                  <a:srgbClr val="FF0000"/>
                </a:solidFill>
                <a:latin typeface="Source Code Pro"/>
                <a:ea typeface="Source Code Pro"/>
                <a:cs typeface="Source Code Pro"/>
                <a:sym typeface="Source Code Pro"/>
              </a:rPr>
              <a:t>資源</a:t>
            </a:r>
            <a:r>
              <a:rPr lang="zh-TW" sz="2200">
                <a:latin typeface="Source Code Pro"/>
                <a:ea typeface="Source Code Pro"/>
                <a:cs typeface="Source Code Pro"/>
                <a:sym typeface="Source Code Pro"/>
              </a:rPr>
              <a:t>更小</a:t>
            </a:r>
            <a:endParaRPr sz="2200">
              <a:latin typeface="Source Code Pro"/>
              <a:ea typeface="Source Code Pro"/>
              <a:cs typeface="Source Code Pro"/>
              <a:sym typeface="Source Code Pro"/>
            </a:endParaRPr>
          </a:p>
        </p:txBody>
      </p:sp>
      <p:sp>
        <p:nvSpPr>
          <p:cNvPr id="116" name="Google Shape;116;p22"/>
          <p:cNvSpPr txBox="1"/>
          <p:nvPr/>
        </p:nvSpPr>
        <p:spPr>
          <a:xfrm>
            <a:off x="311700" y="3530950"/>
            <a:ext cx="7337400" cy="8559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SzPts val="2200"/>
              <a:buFont typeface="Source Code Pro"/>
              <a:buChar char="●"/>
            </a:pPr>
            <a:r>
              <a:rPr lang="zh-TW" sz="2200">
                <a:latin typeface="Source Code Pro"/>
                <a:ea typeface="Source Code Pro"/>
                <a:cs typeface="Source Code Pro"/>
                <a:sym typeface="Source Code Pro"/>
              </a:rPr>
              <a:t>功能更齊全</a:t>
            </a:r>
            <a:r>
              <a:rPr lang="zh-TW" sz="1800">
                <a:latin typeface="Source Code Pro"/>
                <a:ea typeface="Source Code Pro"/>
                <a:cs typeface="Source Code Pro"/>
                <a:sym typeface="Source Code Pro"/>
              </a:rPr>
              <a:t>(內建</a:t>
            </a:r>
            <a:r>
              <a:rPr lang="zh-TW" sz="1800">
                <a:solidFill>
                  <a:srgbClr val="FF0000"/>
                </a:solidFill>
                <a:latin typeface="Source Code Pro"/>
                <a:ea typeface="Source Code Pro"/>
                <a:cs typeface="Source Code Pro"/>
                <a:sym typeface="Source Code Pro"/>
              </a:rPr>
              <a:t>平衡負載</a:t>
            </a:r>
            <a:r>
              <a:rPr lang="zh-TW" sz="1800">
                <a:latin typeface="Source Code Pro"/>
                <a:ea typeface="Source Code Pro"/>
                <a:cs typeface="Source Code Pro"/>
                <a:sym typeface="Source Code Pro"/>
              </a:rPr>
              <a:t>與</a:t>
            </a:r>
            <a:r>
              <a:rPr lang="zh-TW" sz="1800">
                <a:solidFill>
                  <a:srgbClr val="FF0000"/>
                </a:solidFill>
                <a:latin typeface="Source Code Pro"/>
                <a:ea typeface="Source Code Pro"/>
                <a:cs typeface="Source Code Pro"/>
                <a:sym typeface="Source Code Pro"/>
              </a:rPr>
              <a:t>監視系統</a:t>
            </a:r>
            <a:r>
              <a:rPr lang="zh-TW" sz="1800">
                <a:latin typeface="Source Code Pro"/>
                <a:ea typeface="Source Code Pro"/>
                <a:cs typeface="Source Code Pro"/>
                <a:sym typeface="Source Code Pro"/>
              </a:rPr>
              <a:t>)</a:t>
            </a:r>
            <a:endParaRPr sz="1800">
              <a:latin typeface="Source Code Pro"/>
              <a:ea typeface="Source Code Pro"/>
              <a:cs typeface="Source Code Pro"/>
              <a:sym typeface="Source Code Pro"/>
            </a:endParaRPr>
          </a:p>
        </p:txBody>
      </p:sp>
      <p:sp>
        <p:nvSpPr>
          <p:cNvPr id="117" name="Google Shape;117;p22"/>
          <p:cNvSpPr txBox="1"/>
          <p:nvPr/>
        </p:nvSpPr>
        <p:spPr>
          <a:xfrm>
            <a:off x="311700" y="4153825"/>
            <a:ext cx="7337400" cy="855900"/>
          </a:xfrm>
          <a:prstGeom prst="rect">
            <a:avLst/>
          </a:prstGeom>
          <a:noFill/>
          <a:ln>
            <a:noFill/>
          </a:ln>
        </p:spPr>
        <p:txBody>
          <a:bodyPr spcFirstLastPara="1" wrap="square" lIns="91425" tIns="91425" rIns="91425" bIns="91425" anchor="t" anchorCtr="0">
            <a:noAutofit/>
          </a:bodyPr>
          <a:lstStyle/>
          <a:p>
            <a:pPr marL="457200" lvl="0" indent="-368300" algn="l" rtl="0">
              <a:spcBef>
                <a:spcPts val="0"/>
              </a:spcBef>
              <a:spcAft>
                <a:spcPts val="0"/>
              </a:spcAft>
              <a:buSzPts val="2200"/>
              <a:buFont typeface="Source Code Pro"/>
              <a:buChar char="●"/>
            </a:pPr>
            <a:r>
              <a:rPr lang="zh-TW" sz="2200">
                <a:latin typeface="Source Code Pro"/>
                <a:ea typeface="Source Code Pro"/>
                <a:cs typeface="Source Code Pro"/>
                <a:sym typeface="Source Code Pro"/>
              </a:rPr>
              <a:t>可架構平台更多更廣</a:t>
            </a:r>
            <a:r>
              <a:rPr lang="zh-TW" sz="1800">
                <a:latin typeface="Source Code Pro"/>
                <a:ea typeface="Source Code Pro"/>
                <a:cs typeface="Source Code Pro"/>
                <a:sym typeface="Source Code Pro"/>
              </a:rPr>
              <a:t>(</a:t>
            </a:r>
            <a:r>
              <a:rPr lang="zh-TW" sz="1800">
                <a:solidFill>
                  <a:srgbClr val="FF0000"/>
                </a:solidFill>
                <a:latin typeface="Source Code Pro"/>
                <a:ea typeface="Source Code Pro"/>
                <a:cs typeface="Source Code Pro"/>
                <a:sym typeface="Source Code Pro"/>
              </a:rPr>
              <a:t>x86_64</a:t>
            </a:r>
            <a:r>
              <a:rPr lang="zh-TW" sz="1800">
                <a:latin typeface="Source Code Pro"/>
                <a:ea typeface="Source Code Pro"/>
                <a:cs typeface="Source Code Pro"/>
                <a:sym typeface="Source Code Pro"/>
              </a:rPr>
              <a:t>、</a:t>
            </a:r>
            <a:r>
              <a:rPr lang="zh-TW" sz="1800">
                <a:solidFill>
                  <a:srgbClr val="FF0000"/>
                </a:solidFill>
                <a:latin typeface="Source Code Pro"/>
                <a:ea typeface="Source Code Pro"/>
                <a:cs typeface="Source Code Pro"/>
                <a:sym typeface="Source Code Pro"/>
              </a:rPr>
              <a:t>ARMv7</a:t>
            </a:r>
            <a:r>
              <a:rPr lang="zh-TW" sz="1800">
                <a:latin typeface="Source Code Pro"/>
                <a:ea typeface="Source Code Pro"/>
                <a:cs typeface="Source Code Pro"/>
                <a:sym typeface="Source Code Pro"/>
              </a:rPr>
              <a:t>、</a:t>
            </a:r>
            <a:r>
              <a:rPr lang="zh-TW" sz="1800">
                <a:solidFill>
                  <a:srgbClr val="FF0000"/>
                </a:solidFill>
                <a:latin typeface="Source Code Pro"/>
                <a:ea typeface="Source Code Pro"/>
                <a:cs typeface="Source Code Pro"/>
                <a:sym typeface="Source Code Pro"/>
              </a:rPr>
              <a:t>ARM64</a:t>
            </a:r>
            <a:r>
              <a:rPr lang="zh-TW" sz="1800">
                <a:latin typeface="Source Code Pro"/>
                <a:ea typeface="Source Code Pro"/>
                <a:cs typeface="Source Code Pro"/>
                <a:sym typeface="Source Code Pro"/>
              </a:rPr>
              <a:t>)</a:t>
            </a:r>
            <a:endParaRPr sz="1800">
              <a:latin typeface="Source Code Pro"/>
              <a:ea typeface="Source Code Pro"/>
              <a:cs typeface="Source Code Pro"/>
              <a:sym typeface="Source Code Pr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4"/>
          <p:cNvSpPr txBox="1">
            <a:spLocks noGrp="1"/>
          </p:cNvSpPr>
          <p:nvPr>
            <p:ph type="body" idx="1"/>
          </p:nvPr>
        </p:nvSpPr>
        <p:spPr>
          <a:xfrm>
            <a:off x="774325" y="1133445"/>
            <a:ext cx="6505016" cy="3707496"/>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zh-TW" sz="2400" dirty="0"/>
              <a:t>目的</a:t>
            </a:r>
            <a:endParaRPr sz="2400" dirty="0"/>
          </a:p>
          <a:p>
            <a:pPr marL="457200" lvl="0" indent="-381000" algn="l" rtl="0">
              <a:spcBef>
                <a:spcPts val="0"/>
              </a:spcBef>
              <a:spcAft>
                <a:spcPts val="0"/>
              </a:spcAft>
              <a:buSzPts val="2400"/>
              <a:buChar char="●"/>
            </a:pPr>
            <a:r>
              <a:rPr lang="zh-TW" sz="2400" dirty="0"/>
              <a:t>雲端商與軟體商分析</a:t>
            </a:r>
            <a:endParaRPr sz="2400" dirty="0"/>
          </a:p>
          <a:p>
            <a:pPr marL="457200" lvl="0" indent="-381000" algn="l" rtl="0">
              <a:spcBef>
                <a:spcPts val="0"/>
              </a:spcBef>
              <a:spcAft>
                <a:spcPts val="0"/>
              </a:spcAft>
              <a:buSzPts val="2400"/>
              <a:buChar char="●"/>
            </a:pPr>
            <a:r>
              <a:rPr lang="zh-TW" sz="2400" dirty="0"/>
              <a:t>認識k3s</a:t>
            </a:r>
            <a:endParaRPr sz="2400" dirty="0"/>
          </a:p>
          <a:p>
            <a:pPr marL="457200" lvl="0" indent="-381000" algn="l" rtl="0">
              <a:spcBef>
                <a:spcPts val="0"/>
              </a:spcBef>
              <a:spcAft>
                <a:spcPts val="0"/>
              </a:spcAft>
              <a:buSzPts val="2400"/>
              <a:buChar char="●"/>
            </a:pPr>
            <a:r>
              <a:rPr lang="zh-TW" sz="2400" dirty="0"/>
              <a:t>k3s建置</a:t>
            </a:r>
            <a:endParaRPr sz="2400" dirty="0"/>
          </a:p>
          <a:p>
            <a:pPr marL="457200" lvl="0" indent="-381000" algn="l" rtl="0">
              <a:spcBef>
                <a:spcPts val="0"/>
              </a:spcBef>
              <a:spcAft>
                <a:spcPts val="0"/>
              </a:spcAft>
              <a:buSzPts val="2400"/>
              <a:buChar char="●"/>
            </a:pPr>
            <a:r>
              <a:rPr lang="zh-TW" sz="2400" dirty="0"/>
              <a:t>k3s架構</a:t>
            </a:r>
            <a:endParaRPr sz="2400" dirty="0"/>
          </a:p>
          <a:p>
            <a:pPr marL="457200" lvl="0" indent="-381000" algn="l" rtl="0">
              <a:spcBef>
                <a:spcPts val="0"/>
              </a:spcBef>
              <a:spcAft>
                <a:spcPts val="0"/>
              </a:spcAft>
              <a:buSzPts val="2400"/>
              <a:buChar char="●"/>
            </a:pPr>
            <a:r>
              <a:rPr lang="zh-TW" sz="2400" dirty="0"/>
              <a:t>k3s實例操作</a:t>
            </a:r>
            <a:endParaRPr sz="2400" dirty="0"/>
          </a:p>
        </p:txBody>
      </p:sp>
      <p:sp>
        <p:nvSpPr>
          <p:cNvPr id="65" name="Google Shape;65;p14"/>
          <p:cNvSpPr txBox="1"/>
          <p:nvPr/>
        </p:nvSpPr>
        <p:spPr>
          <a:xfrm>
            <a:off x="774325" y="348609"/>
            <a:ext cx="2345393" cy="784836"/>
          </a:xfrm>
          <a:prstGeom prst="rect">
            <a:avLst/>
          </a:prstGeom>
          <a:noFill/>
          <a:ln>
            <a:noFill/>
          </a:ln>
        </p:spPr>
        <p:txBody>
          <a:bodyPr spcFirstLastPara="1" wrap="square" lIns="91425" tIns="91425" rIns="91425" bIns="91425" anchor="t" anchorCtr="0">
            <a:noAutofit/>
          </a:bodyPr>
          <a:lstStyle/>
          <a:p>
            <a:r>
              <a:rPr lang="zh-TW" altLang="en-US" sz="5000" b="1" dirty="0">
                <a:solidFill>
                  <a:srgbClr val="AF7B51"/>
                </a:solidFill>
                <a:latin typeface="Source Code Pro"/>
                <a:ea typeface="Source Code Pro"/>
                <a:cs typeface="Source Code Pro"/>
              </a:rPr>
              <a:t>目錄</a:t>
            </a:r>
          </a:p>
          <a:p>
            <a:r>
              <a:rPr lang="zh-TW" altLang="en-US" sz="5400" dirty="0"/>
              <a:t/>
            </a:r>
            <a:br>
              <a:rPr lang="zh-TW" altLang="en-US" sz="5400" dirty="0"/>
            </a:br>
            <a:endParaRPr kumimoji="0" sz="4900" b="1" i="0" u="none" strike="noStrike" kern="0" cap="none" spc="0" normalizeH="0" baseline="0" noProof="0" dirty="0">
              <a:ln>
                <a:noFill/>
              </a:ln>
              <a:solidFill>
                <a:srgbClr val="AF7B51"/>
              </a:solidFill>
              <a:effectLst/>
              <a:uLnTx/>
              <a:uFillTx/>
              <a:latin typeface="Source Code Pro"/>
              <a:ea typeface="Source Code Pro"/>
              <a:cs typeface="Source Code Pro"/>
              <a:sym typeface="Source Code Pro"/>
            </a:endParaRPr>
          </a:p>
        </p:txBody>
      </p:sp>
    </p:spTree>
    <p:extLst>
      <p:ext uri="{BB962C8B-B14F-4D97-AF65-F5344CB8AC3E}">
        <p14:creationId xmlns:p14="http://schemas.microsoft.com/office/powerpoint/2010/main" val="2398689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p:nvPr/>
        </p:nvSpPr>
        <p:spPr>
          <a:xfrm>
            <a:off x="1024500" y="1881900"/>
            <a:ext cx="7352700" cy="2592600"/>
          </a:xfrm>
          <a:prstGeom prst="rect">
            <a:avLst/>
          </a:prstGeom>
          <a:noFill/>
          <a:ln>
            <a:noFill/>
          </a:ln>
        </p:spPr>
        <p:txBody>
          <a:bodyPr spcFirstLastPara="1" wrap="square" lIns="91425" tIns="91425" rIns="91425" bIns="91425" anchor="t" anchorCtr="0">
            <a:noAutofit/>
          </a:bodyPr>
          <a:lstStyle/>
          <a:p>
            <a:pPr marL="457200" lvl="0" indent="-482600" algn="l" rtl="0">
              <a:spcBef>
                <a:spcPts val="0"/>
              </a:spcBef>
              <a:spcAft>
                <a:spcPts val="0"/>
              </a:spcAft>
              <a:buClr>
                <a:schemeClr val="dk2"/>
              </a:buClr>
              <a:buSzPts val="4000"/>
              <a:buFont typeface="Calibri"/>
              <a:buChar char="●"/>
            </a:pPr>
            <a:r>
              <a:rPr lang="zh-TW" sz="4000">
                <a:solidFill>
                  <a:schemeClr val="dk2"/>
                </a:solidFill>
                <a:latin typeface="Calibri"/>
                <a:ea typeface="Calibri"/>
                <a:cs typeface="Calibri"/>
                <a:sym typeface="Calibri"/>
              </a:rPr>
              <a:t>推廣 K3S 到校園使</a:t>
            </a:r>
            <a:r>
              <a:rPr lang="zh-TW" sz="4000" b="1">
                <a:solidFill>
                  <a:schemeClr val="dk2"/>
                </a:solidFill>
                <a:latin typeface="Calibri"/>
                <a:ea typeface="Calibri"/>
                <a:cs typeface="Calibri"/>
                <a:sym typeface="Calibri"/>
              </a:rPr>
              <a:t>學生</a:t>
            </a:r>
            <a:r>
              <a:rPr lang="zh-TW" sz="4000">
                <a:solidFill>
                  <a:schemeClr val="dk2"/>
                </a:solidFill>
                <a:latin typeface="Calibri"/>
                <a:ea typeface="Calibri"/>
                <a:cs typeface="Calibri"/>
                <a:sym typeface="Calibri"/>
              </a:rPr>
              <a:t>有機會接觸高端資訊技術Kubernetes</a:t>
            </a:r>
            <a:endParaRPr sz="4000">
              <a:solidFill>
                <a:schemeClr val="dk2"/>
              </a:solidFill>
              <a:latin typeface="Calibri"/>
              <a:ea typeface="Calibri"/>
              <a:cs typeface="Calibri"/>
              <a:sym typeface="Calibri"/>
            </a:endParaRPr>
          </a:p>
          <a:p>
            <a:pPr marL="457200" lvl="0" indent="-482600" algn="l" rtl="0">
              <a:spcBef>
                <a:spcPts val="0"/>
              </a:spcBef>
              <a:spcAft>
                <a:spcPts val="0"/>
              </a:spcAft>
              <a:buClr>
                <a:schemeClr val="dk2"/>
              </a:buClr>
              <a:buSzPts val="4000"/>
              <a:buFont typeface="Calibri"/>
              <a:buChar char="●"/>
            </a:pPr>
            <a:r>
              <a:rPr lang="zh-TW" sz="4000">
                <a:solidFill>
                  <a:schemeClr val="dk2"/>
                </a:solidFill>
                <a:latin typeface="Calibri"/>
                <a:ea typeface="Calibri"/>
                <a:cs typeface="Calibri"/>
                <a:sym typeface="Calibri"/>
              </a:rPr>
              <a:t>增加就業機會</a:t>
            </a:r>
            <a:endParaRPr sz="4000">
              <a:solidFill>
                <a:schemeClr val="dk2"/>
              </a:solidFill>
              <a:latin typeface="Calibri"/>
              <a:ea typeface="Calibri"/>
              <a:cs typeface="Calibri"/>
              <a:sym typeface="Calibri"/>
            </a:endParaRPr>
          </a:p>
        </p:txBody>
      </p:sp>
      <p:pic>
        <p:nvPicPr>
          <p:cNvPr id="71" name="Google Shape;71;p15"/>
          <p:cNvPicPr preferRelativeResize="0"/>
          <p:nvPr/>
        </p:nvPicPr>
        <p:blipFill>
          <a:blip r:embed="rId3">
            <a:alphaModFix/>
          </a:blip>
          <a:stretch>
            <a:fillRect/>
          </a:stretch>
        </p:blipFill>
        <p:spPr>
          <a:xfrm>
            <a:off x="7311100" y="3310600"/>
            <a:ext cx="1832900" cy="1832900"/>
          </a:xfrm>
          <a:prstGeom prst="rect">
            <a:avLst/>
          </a:prstGeom>
          <a:noFill/>
          <a:ln>
            <a:noFill/>
          </a:ln>
        </p:spPr>
      </p:pic>
      <p:sp>
        <p:nvSpPr>
          <p:cNvPr id="72" name="Google Shape;72;p15"/>
          <p:cNvSpPr txBox="1"/>
          <p:nvPr/>
        </p:nvSpPr>
        <p:spPr>
          <a:xfrm>
            <a:off x="863050" y="431125"/>
            <a:ext cx="5364900" cy="783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TW" sz="5000" b="1" dirty="0">
                <a:solidFill>
                  <a:srgbClr val="AF7B51"/>
                </a:solidFill>
                <a:latin typeface="Source Code Pro"/>
                <a:ea typeface="Source Code Pro"/>
                <a:cs typeface="Source Code Pro"/>
                <a:sym typeface="Source Code Pro"/>
              </a:rPr>
              <a:t>目的</a:t>
            </a:r>
            <a:endParaRPr sz="5000" b="1" dirty="0">
              <a:solidFill>
                <a:srgbClr val="AF7B51"/>
              </a:solidFill>
              <a:latin typeface="Source Code Pro"/>
              <a:ea typeface="Source Code Pro"/>
              <a:cs typeface="Source Code Pro"/>
              <a:sym typeface="Source Code Pr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415650" y="0"/>
            <a:ext cx="7688700" cy="168600"/>
          </a:xfrm>
          <a:prstGeom prst="rect">
            <a:avLst/>
          </a:prstGeom>
        </p:spPr>
        <p:txBody>
          <a:bodyPr spcFirstLastPara="1" wrap="square" lIns="91425" tIns="91425" rIns="91425" bIns="91425" anchor="t" anchorCtr="0">
            <a:noAutofit/>
          </a:bodyPr>
          <a:lstStyle/>
          <a:p>
            <a:pPr marL="0" lvl="0" indent="0" algn="ctr" rtl="0">
              <a:lnSpc>
                <a:spcPct val="115000"/>
              </a:lnSpc>
              <a:spcBef>
                <a:spcPts val="2000"/>
              </a:spcBef>
              <a:spcAft>
                <a:spcPts val="0"/>
              </a:spcAft>
              <a:buNone/>
            </a:pPr>
            <a:r>
              <a:rPr lang="zh-TW" dirty="0">
                <a:solidFill>
                  <a:srgbClr val="AF7B51"/>
                </a:solidFill>
                <a:latin typeface="Arial"/>
                <a:ea typeface="Arial"/>
                <a:cs typeface="Arial"/>
                <a:sym typeface="Arial"/>
              </a:rPr>
              <a:t>部屬 K3S 校園機房 的商業軟體</a:t>
            </a:r>
            <a:endParaRPr dirty="0">
              <a:solidFill>
                <a:srgbClr val="AF7B51"/>
              </a:solidFill>
              <a:latin typeface="Times New Roman"/>
              <a:ea typeface="Times New Roman"/>
              <a:cs typeface="Times New Roman"/>
              <a:sym typeface="Times New Roman"/>
            </a:endParaRPr>
          </a:p>
          <a:p>
            <a:pPr marL="0" lvl="0" indent="0" algn="ctr" rtl="0">
              <a:spcBef>
                <a:spcPts val="2000"/>
              </a:spcBef>
              <a:spcAft>
                <a:spcPts val="0"/>
              </a:spcAft>
              <a:buNone/>
            </a:pPr>
            <a:endParaRPr sz="2000" dirty="0">
              <a:solidFill>
                <a:schemeClr val="dk2"/>
              </a:solidFill>
              <a:latin typeface="Calibri"/>
              <a:ea typeface="Calibri"/>
              <a:cs typeface="Calibri"/>
              <a:sym typeface="Calibri"/>
            </a:endParaRPr>
          </a:p>
        </p:txBody>
      </p:sp>
      <p:graphicFrame>
        <p:nvGraphicFramePr>
          <p:cNvPr id="78" name="Google Shape;78;p16"/>
          <p:cNvGraphicFramePr/>
          <p:nvPr/>
        </p:nvGraphicFramePr>
        <p:xfrm>
          <a:off x="706125" y="1179800"/>
          <a:ext cx="7612500" cy="3555475"/>
        </p:xfrm>
        <a:graphic>
          <a:graphicData uri="http://schemas.openxmlformats.org/drawingml/2006/table">
            <a:tbl>
              <a:tblPr>
                <a:noFill/>
                <a:tableStyleId>{800CEF80-71A3-4719-9D70-4A74230DF738}</a:tableStyleId>
              </a:tblPr>
              <a:tblGrid>
                <a:gridCol w="1645925">
                  <a:extLst>
                    <a:ext uri="{9D8B030D-6E8A-4147-A177-3AD203B41FA5}">
                      <a16:colId xmlns:a16="http://schemas.microsoft.com/office/drawing/2014/main" val="20000"/>
                    </a:ext>
                  </a:extLst>
                </a:gridCol>
                <a:gridCol w="2123600">
                  <a:extLst>
                    <a:ext uri="{9D8B030D-6E8A-4147-A177-3AD203B41FA5}">
                      <a16:colId xmlns:a16="http://schemas.microsoft.com/office/drawing/2014/main" val="20001"/>
                    </a:ext>
                  </a:extLst>
                </a:gridCol>
                <a:gridCol w="2062300">
                  <a:extLst>
                    <a:ext uri="{9D8B030D-6E8A-4147-A177-3AD203B41FA5}">
                      <a16:colId xmlns:a16="http://schemas.microsoft.com/office/drawing/2014/main" val="20002"/>
                    </a:ext>
                  </a:extLst>
                </a:gridCol>
                <a:gridCol w="1780675">
                  <a:extLst>
                    <a:ext uri="{9D8B030D-6E8A-4147-A177-3AD203B41FA5}">
                      <a16:colId xmlns:a16="http://schemas.microsoft.com/office/drawing/2014/main" val="20003"/>
                    </a:ext>
                  </a:extLst>
                </a:gridCol>
              </a:tblGrid>
              <a:tr h="871975">
                <a:tc>
                  <a:txBody>
                    <a:bodyPr/>
                    <a:lstStyle/>
                    <a:p>
                      <a:pPr marL="0" lvl="0" indent="0" algn="ctr" rtl="0">
                        <a:spcBef>
                          <a:spcPts val="0"/>
                        </a:spcBef>
                        <a:spcAft>
                          <a:spcPts val="0"/>
                        </a:spcAft>
                        <a:buNone/>
                      </a:pPr>
                      <a:r>
                        <a:rPr lang="zh-TW" b="1"/>
                        <a:t>廠商</a:t>
                      </a:r>
                      <a:endParaRPr b="1"/>
                    </a:p>
                  </a:txBody>
                  <a:tcPr marL="91425" marR="91425" marT="91425" marB="91425" anchor="ctr"/>
                </a:tc>
                <a:tc>
                  <a:txBody>
                    <a:bodyPr/>
                    <a:lstStyle/>
                    <a:p>
                      <a:pPr marL="0" lvl="0" indent="0" algn="ctr" rtl="0">
                        <a:spcBef>
                          <a:spcPts val="0"/>
                        </a:spcBef>
                        <a:spcAft>
                          <a:spcPts val="0"/>
                        </a:spcAft>
                        <a:buNone/>
                      </a:pPr>
                      <a:r>
                        <a:rPr lang="zh-TW" b="1"/>
                        <a:t>時間</a:t>
                      </a:r>
                      <a:endParaRPr b="1"/>
                    </a:p>
                  </a:txBody>
                  <a:tcPr marL="91425" marR="91425" marT="91425" marB="91425" anchor="ctr"/>
                </a:tc>
                <a:tc>
                  <a:txBody>
                    <a:bodyPr/>
                    <a:lstStyle/>
                    <a:p>
                      <a:pPr marL="0" lvl="0" indent="0" algn="ctr" rtl="0">
                        <a:spcBef>
                          <a:spcPts val="0"/>
                        </a:spcBef>
                        <a:spcAft>
                          <a:spcPts val="0"/>
                        </a:spcAft>
                        <a:buNone/>
                      </a:pPr>
                      <a:r>
                        <a:rPr lang="zh-TW" b="1"/>
                        <a:t>軟體數量</a:t>
                      </a:r>
                      <a:endParaRPr b="1"/>
                    </a:p>
                  </a:txBody>
                  <a:tcPr marL="91425" marR="91425" marT="91425" marB="91425" anchor="ctr"/>
                </a:tc>
                <a:tc>
                  <a:txBody>
                    <a:bodyPr/>
                    <a:lstStyle/>
                    <a:p>
                      <a:pPr marL="0" lvl="0" indent="0" algn="ctr" rtl="0">
                        <a:spcBef>
                          <a:spcPts val="0"/>
                        </a:spcBef>
                        <a:spcAft>
                          <a:spcPts val="0"/>
                        </a:spcAft>
                        <a:buNone/>
                      </a:pPr>
                      <a:r>
                        <a:rPr lang="zh-TW" b="1"/>
                        <a:t>金額</a:t>
                      </a:r>
                      <a:endParaRPr b="1"/>
                    </a:p>
                  </a:txBody>
                  <a:tcPr marL="91425" marR="91425" marT="91425" marB="91425" anchor="ctr"/>
                </a:tc>
                <a:extLst>
                  <a:ext uri="{0D108BD9-81ED-4DB2-BD59-A6C34878D82A}">
                    <a16:rowId xmlns:a16="http://schemas.microsoft.com/office/drawing/2014/main" val="10000"/>
                  </a:ext>
                </a:extLst>
              </a:tr>
              <a:tr h="1341750">
                <a:tc>
                  <a:txBody>
                    <a:bodyPr/>
                    <a:lstStyle/>
                    <a:p>
                      <a:pPr marL="0" lvl="0" indent="0" algn="l" rtl="0">
                        <a:lnSpc>
                          <a:spcPct val="115000"/>
                        </a:lnSpc>
                        <a:spcBef>
                          <a:spcPts val="0"/>
                        </a:spcBef>
                        <a:spcAft>
                          <a:spcPts val="0"/>
                        </a:spcAft>
                        <a:buNone/>
                      </a:pPr>
                      <a:r>
                        <a:rPr lang="zh-TW" sz="2300" b="1">
                          <a:solidFill>
                            <a:srgbClr val="FF0000"/>
                          </a:solidFill>
                          <a:latin typeface="Microsoft JhengHei"/>
                          <a:ea typeface="Microsoft JhengHei"/>
                          <a:cs typeface="Microsoft JhengHei"/>
                          <a:sym typeface="Microsoft JhengHei"/>
                        </a:rPr>
                        <a:t>Red Hat</a:t>
                      </a:r>
                      <a:endParaRPr sz="2300" b="1">
                        <a:solidFill>
                          <a:srgbClr val="FF0000"/>
                        </a:solidFill>
                        <a:latin typeface="Microsoft JhengHei"/>
                        <a:ea typeface="Microsoft JhengHei"/>
                        <a:cs typeface="Microsoft JhengHei"/>
                        <a:sym typeface="Microsoft JhengHei"/>
                      </a:endParaRPr>
                    </a:p>
                    <a:p>
                      <a:pPr marL="0" lvl="0" indent="0" algn="l" rtl="0">
                        <a:lnSpc>
                          <a:spcPct val="115000"/>
                        </a:lnSpc>
                        <a:spcBef>
                          <a:spcPts val="1600"/>
                        </a:spcBef>
                        <a:spcAft>
                          <a:spcPts val="1600"/>
                        </a:spcAft>
                        <a:buNone/>
                      </a:pPr>
                      <a:r>
                        <a:rPr lang="zh-TW" sz="1700" b="1">
                          <a:solidFill>
                            <a:schemeClr val="dk2"/>
                          </a:solidFill>
                          <a:latin typeface="Microsoft JhengHei"/>
                          <a:ea typeface="Microsoft JhengHei"/>
                          <a:cs typeface="Microsoft JhengHei"/>
                          <a:sym typeface="Microsoft JhengHei"/>
                        </a:rPr>
                        <a:t>OpenShift</a:t>
                      </a:r>
                      <a:endParaRPr sz="1700" b="1">
                        <a:solidFill>
                          <a:schemeClr val="dk2"/>
                        </a:solidFill>
                        <a:latin typeface="Microsoft JhengHei"/>
                        <a:ea typeface="Microsoft JhengHei"/>
                        <a:cs typeface="Microsoft JhengHei"/>
                        <a:sym typeface="Microsoft JhengHei"/>
                      </a:endParaRPr>
                    </a:p>
                  </a:txBody>
                  <a:tcPr marL="91425" marR="91425" marT="91425" marB="91425"/>
                </a:tc>
                <a:tc>
                  <a:txBody>
                    <a:bodyPr/>
                    <a:lstStyle/>
                    <a:p>
                      <a:pPr marL="0" lvl="0" indent="0" algn="ctr" rtl="0">
                        <a:spcBef>
                          <a:spcPts val="0"/>
                        </a:spcBef>
                        <a:spcAft>
                          <a:spcPts val="0"/>
                        </a:spcAft>
                        <a:buNone/>
                      </a:pPr>
                      <a:r>
                        <a:rPr lang="zh-TW" sz="2200" b="1"/>
                        <a:t>6/月</a:t>
                      </a:r>
                      <a:endParaRPr sz="2200" b="1"/>
                    </a:p>
                  </a:txBody>
                  <a:tcPr marL="91425" marR="91425" marT="91425" marB="91425" anchor="ctr"/>
                </a:tc>
                <a:tc>
                  <a:txBody>
                    <a:bodyPr/>
                    <a:lstStyle/>
                    <a:p>
                      <a:pPr marL="0" lvl="0" indent="0" algn="ctr" rtl="0">
                        <a:spcBef>
                          <a:spcPts val="0"/>
                        </a:spcBef>
                        <a:spcAft>
                          <a:spcPts val="0"/>
                        </a:spcAft>
                        <a:buNone/>
                      </a:pPr>
                      <a:r>
                        <a:rPr lang="zh-TW" sz="2300" b="1"/>
                        <a:t>1</a:t>
                      </a:r>
                      <a:endParaRPr sz="2300" b="1"/>
                    </a:p>
                  </a:txBody>
                  <a:tcPr marL="91425" marR="91425" marT="91425" marB="91425" anchor="ctr"/>
                </a:tc>
                <a:tc>
                  <a:txBody>
                    <a:bodyPr/>
                    <a:lstStyle/>
                    <a:p>
                      <a:pPr marL="0" lvl="0" indent="0" algn="l" rtl="0">
                        <a:lnSpc>
                          <a:spcPct val="115000"/>
                        </a:lnSpc>
                        <a:spcBef>
                          <a:spcPts val="0"/>
                        </a:spcBef>
                        <a:spcAft>
                          <a:spcPts val="1600"/>
                        </a:spcAft>
                        <a:buNone/>
                      </a:pPr>
                      <a:r>
                        <a:rPr lang="zh-TW" b="1">
                          <a:solidFill>
                            <a:srgbClr val="FF0000"/>
                          </a:solidFill>
                          <a:latin typeface="Source Code Pro"/>
                          <a:ea typeface="Source Code Pro"/>
                          <a:cs typeface="Source Code Pro"/>
                          <a:sym typeface="Source Code Pro"/>
                        </a:rPr>
                        <a:t>3萬7千(台)</a:t>
                      </a:r>
                      <a:endParaRPr sz="800" b="1">
                        <a:solidFill>
                          <a:srgbClr val="FF0000"/>
                        </a:solidFill>
                      </a:endParaRPr>
                    </a:p>
                  </a:txBody>
                  <a:tcPr marL="91425" marR="91425" marT="91425" marB="91425" anchor="ctr"/>
                </a:tc>
                <a:extLst>
                  <a:ext uri="{0D108BD9-81ED-4DB2-BD59-A6C34878D82A}">
                    <a16:rowId xmlns:a16="http://schemas.microsoft.com/office/drawing/2014/main" val="10001"/>
                  </a:ext>
                </a:extLst>
              </a:tr>
              <a:tr h="1341750">
                <a:tc>
                  <a:txBody>
                    <a:bodyPr/>
                    <a:lstStyle/>
                    <a:p>
                      <a:pPr marL="0" lvl="0" indent="0" algn="l" rtl="0">
                        <a:lnSpc>
                          <a:spcPct val="115000"/>
                        </a:lnSpc>
                        <a:spcBef>
                          <a:spcPts val="0"/>
                        </a:spcBef>
                        <a:spcAft>
                          <a:spcPts val="0"/>
                        </a:spcAft>
                        <a:buNone/>
                      </a:pPr>
                      <a:r>
                        <a:rPr lang="zh-TW" sz="2400" b="1">
                          <a:solidFill>
                            <a:srgbClr val="FF0000"/>
                          </a:solidFill>
                          <a:latin typeface="Microsoft JhengHei"/>
                          <a:ea typeface="Microsoft JhengHei"/>
                          <a:cs typeface="Microsoft JhengHei"/>
                          <a:sym typeface="Microsoft JhengHei"/>
                        </a:rPr>
                        <a:t>VMware</a:t>
                      </a:r>
                      <a:endParaRPr sz="2400" b="1">
                        <a:solidFill>
                          <a:srgbClr val="FF0000"/>
                        </a:solidFill>
                        <a:latin typeface="Microsoft JhengHei"/>
                        <a:ea typeface="Microsoft JhengHei"/>
                        <a:cs typeface="Microsoft JhengHei"/>
                        <a:sym typeface="Microsoft JhengHei"/>
                      </a:endParaRPr>
                    </a:p>
                    <a:p>
                      <a:pPr marL="0" lvl="0" indent="0" algn="l" rtl="0">
                        <a:lnSpc>
                          <a:spcPct val="115000"/>
                        </a:lnSpc>
                        <a:spcBef>
                          <a:spcPts val="1600"/>
                        </a:spcBef>
                        <a:spcAft>
                          <a:spcPts val="1600"/>
                        </a:spcAft>
                        <a:buNone/>
                      </a:pPr>
                      <a:r>
                        <a:rPr lang="zh-TW" sz="2000" b="1">
                          <a:solidFill>
                            <a:schemeClr val="dk2"/>
                          </a:solidFill>
                          <a:latin typeface="Microsoft JhengHei"/>
                          <a:ea typeface="Microsoft JhengHei"/>
                          <a:cs typeface="Microsoft JhengHei"/>
                          <a:sym typeface="Microsoft JhengHei"/>
                        </a:rPr>
                        <a:t>TANZU</a:t>
                      </a:r>
                      <a:endParaRPr sz="2000" b="1">
                        <a:solidFill>
                          <a:schemeClr val="dk2"/>
                        </a:solidFill>
                        <a:latin typeface="Microsoft JhengHei"/>
                        <a:ea typeface="Microsoft JhengHei"/>
                        <a:cs typeface="Microsoft JhengHei"/>
                        <a:sym typeface="Microsoft JhengHei"/>
                      </a:endParaRPr>
                    </a:p>
                  </a:txBody>
                  <a:tcPr marL="91425" marR="91425" marT="91425" marB="91425"/>
                </a:tc>
                <a:tc>
                  <a:txBody>
                    <a:bodyPr/>
                    <a:lstStyle/>
                    <a:p>
                      <a:pPr marL="0" lvl="0" indent="0" algn="ctr" rtl="0">
                        <a:spcBef>
                          <a:spcPts val="0"/>
                        </a:spcBef>
                        <a:spcAft>
                          <a:spcPts val="0"/>
                        </a:spcAft>
                        <a:buNone/>
                      </a:pPr>
                      <a:r>
                        <a:rPr lang="zh-TW" sz="2200" b="1"/>
                        <a:t>6/月</a:t>
                      </a:r>
                      <a:endParaRPr sz="2200" b="1"/>
                    </a:p>
                  </a:txBody>
                  <a:tcPr marL="91425" marR="91425" marT="91425" marB="91425" anchor="ctr"/>
                </a:tc>
                <a:tc>
                  <a:txBody>
                    <a:bodyPr/>
                    <a:lstStyle/>
                    <a:p>
                      <a:pPr marL="0" lvl="0" indent="0" algn="ctr" rtl="0">
                        <a:spcBef>
                          <a:spcPts val="0"/>
                        </a:spcBef>
                        <a:spcAft>
                          <a:spcPts val="0"/>
                        </a:spcAft>
                        <a:buNone/>
                      </a:pPr>
                      <a:r>
                        <a:rPr lang="zh-TW" sz="2300" b="1"/>
                        <a:t>1</a:t>
                      </a:r>
                      <a:endParaRPr sz="2300" b="1"/>
                    </a:p>
                  </a:txBody>
                  <a:tcPr marL="91425" marR="91425" marT="91425" marB="91425" anchor="ctr"/>
                </a:tc>
                <a:tc>
                  <a:txBody>
                    <a:bodyPr/>
                    <a:lstStyle/>
                    <a:p>
                      <a:pPr marL="0" lvl="0" indent="0" algn="l" rtl="0">
                        <a:lnSpc>
                          <a:spcPct val="115000"/>
                        </a:lnSpc>
                        <a:spcBef>
                          <a:spcPts val="0"/>
                        </a:spcBef>
                        <a:spcAft>
                          <a:spcPts val="1600"/>
                        </a:spcAft>
                        <a:buNone/>
                      </a:pPr>
                      <a:r>
                        <a:rPr lang="zh-TW" b="1">
                          <a:solidFill>
                            <a:srgbClr val="FF0000"/>
                          </a:solidFill>
                          <a:latin typeface="Source Code Pro"/>
                          <a:ea typeface="Source Code Pro"/>
                          <a:cs typeface="Source Code Pro"/>
                          <a:sym typeface="Source Code Pro"/>
                        </a:rPr>
                        <a:t>4萬8千(台)</a:t>
                      </a:r>
                      <a:endParaRPr b="1">
                        <a:solidFill>
                          <a:srgbClr val="FF0000"/>
                        </a:solidFill>
                      </a:endParaRPr>
                    </a:p>
                  </a:txBody>
                  <a:tcPr marL="91425" marR="91425" marT="91425" marB="91425" anchor="ctr"/>
                </a:tc>
                <a:extLst>
                  <a:ext uri="{0D108BD9-81ED-4DB2-BD59-A6C34878D82A}">
                    <a16:rowId xmlns:a16="http://schemas.microsoft.com/office/drawing/2014/main" val="10002"/>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graphicFrame>
        <p:nvGraphicFramePr>
          <p:cNvPr id="83" name="Google Shape;83;p17"/>
          <p:cNvGraphicFramePr/>
          <p:nvPr/>
        </p:nvGraphicFramePr>
        <p:xfrm>
          <a:off x="876850" y="982400"/>
          <a:ext cx="7239000" cy="3862425"/>
        </p:xfrm>
        <a:graphic>
          <a:graphicData uri="http://schemas.openxmlformats.org/drawingml/2006/table">
            <a:tbl>
              <a:tblPr>
                <a:noFill/>
                <a:tableStyleId>{800CEF80-71A3-4719-9D70-4A74230DF738}</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799275">
                <a:tc>
                  <a:txBody>
                    <a:bodyPr/>
                    <a:lstStyle/>
                    <a:p>
                      <a:pPr marL="0" lvl="0" indent="0" algn="ctr" rtl="0">
                        <a:spcBef>
                          <a:spcPts val="0"/>
                        </a:spcBef>
                        <a:spcAft>
                          <a:spcPts val="0"/>
                        </a:spcAft>
                        <a:buNone/>
                      </a:pPr>
                      <a:r>
                        <a:rPr lang="zh-TW" sz="2200" b="1">
                          <a:latin typeface="Microsoft JhengHei"/>
                          <a:ea typeface="Microsoft JhengHei"/>
                          <a:cs typeface="Microsoft JhengHei"/>
                          <a:sym typeface="Microsoft JhengHei"/>
                        </a:rPr>
                        <a:t>廠商</a:t>
                      </a:r>
                      <a:endParaRPr sz="22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spcBef>
                          <a:spcPts val="0"/>
                        </a:spcBef>
                        <a:spcAft>
                          <a:spcPts val="0"/>
                        </a:spcAft>
                        <a:buNone/>
                      </a:pPr>
                      <a:r>
                        <a:rPr lang="zh-TW" sz="2200" b="1">
                          <a:latin typeface="Microsoft JhengHei"/>
                          <a:ea typeface="Microsoft JhengHei"/>
                          <a:cs typeface="Microsoft JhengHei"/>
                          <a:sym typeface="Microsoft JhengHei"/>
                        </a:rPr>
                        <a:t>時間</a:t>
                      </a:r>
                      <a:endParaRPr sz="22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spcBef>
                          <a:spcPts val="0"/>
                        </a:spcBef>
                        <a:spcAft>
                          <a:spcPts val="0"/>
                        </a:spcAft>
                        <a:buNone/>
                      </a:pPr>
                      <a:r>
                        <a:rPr lang="zh-TW" sz="2100" b="1">
                          <a:latin typeface="Microsoft JhengHei"/>
                          <a:ea typeface="Microsoft JhengHei"/>
                          <a:cs typeface="Microsoft JhengHei"/>
                          <a:sym typeface="Microsoft JhengHei"/>
                        </a:rPr>
                        <a:t>人數</a:t>
                      </a:r>
                      <a:endParaRPr sz="22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spcBef>
                          <a:spcPts val="0"/>
                        </a:spcBef>
                        <a:spcAft>
                          <a:spcPts val="0"/>
                        </a:spcAft>
                        <a:buNone/>
                      </a:pPr>
                      <a:r>
                        <a:rPr lang="zh-TW" sz="2200" b="1">
                          <a:latin typeface="Microsoft JhengHei"/>
                          <a:ea typeface="Microsoft JhengHei"/>
                          <a:cs typeface="Microsoft JhengHei"/>
                          <a:sym typeface="Microsoft JhengHei"/>
                        </a:rPr>
                        <a:t>金額</a:t>
                      </a:r>
                      <a:endParaRPr sz="2200" b="1">
                        <a:latin typeface="Microsoft JhengHei"/>
                        <a:ea typeface="Microsoft JhengHei"/>
                        <a:cs typeface="Microsoft JhengHei"/>
                        <a:sym typeface="Microsoft JhengHei"/>
                      </a:endParaRPr>
                    </a:p>
                  </a:txBody>
                  <a:tcPr marL="91425" marR="91425" marT="91425" marB="91425" anchor="ctr"/>
                </a:tc>
                <a:extLst>
                  <a:ext uri="{0D108BD9-81ED-4DB2-BD59-A6C34878D82A}">
                    <a16:rowId xmlns:a16="http://schemas.microsoft.com/office/drawing/2014/main" val="10000"/>
                  </a:ext>
                </a:extLst>
              </a:tr>
              <a:tr h="996200">
                <a:tc>
                  <a:txBody>
                    <a:bodyPr/>
                    <a:lstStyle/>
                    <a:p>
                      <a:pPr marL="0" lvl="0" indent="0" algn="ctr" rtl="0">
                        <a:spcBef>
                          <a:spcPts val="0"/>
                        </a:spcBef>
                        <a:spcAft>
                          <a:spcPts val="0"/>
                        </a:spcAft>
                        <a:buNone/>
                      </a:pPr>
                      <a:r>
                        <a:rPr lang="zh-TW" sz="2000" b="1">
                          <a:solidFill>
                            <a:srgbClr val="FF0000"/>
                          </a:solidFill>
                          <a:latin typeface="Microsoft JhengHei"/>
                          <a:ea typeface="Microsoft JhengHei"/>
                          <a:cs typeface="Microsoft JhengHei"/>
                          <a:sym typeface="Microsoft JhengHei"/>
                        </a:rPr>
                        <a:t>Google</a:t>
                      </a:r>
                      <a:endParaRPr sz="2000" b="1">
                        <a:solidFill>
                          <a:srgbClr val="FF0000"/>
                        </a:solidFill>
                        <a:latin typeface="Microsoft JhengHei"/>
                        <a:ea typeface="Microsoft JhengHei"/>
                        <a:cs typeface="Microsoft JhengHei"/>
                        <a:sym typeface="Microsoft JhengHei"/>
                      </a:endParaRPr>
                    </a:p>
                    <a:p>
                      <a:pPr marL="0" lvl="0" indent="0" algn="ctr" rtl="0">
                        <a:spcBef>
                          <a:spcPts val="0"/>
                        </a:spcBef>
                        <a:spcAft>
                          <a:spcPts val="0"/>
                        </a:spcAft>
                        <a:buNone/>
                      </a:pPr>
                      <a:endParaRPr sz="1800" b="1">
                        <a:latin typeface="Microsoft JhengHei"/>
                        <a:ea typeface="Microsoft JhengHei"/>
                        <a:cs typeface="Microsoft JhengHei"/>
                        <a:sym typeface="Microsoft JhengHei"/>
                      </a:endParaRPr>
                    </a:p>
                    <a:p>
                      <a:pPr marL="0" lvl="0" indent="0" algn="ctr" rtl="0">
                        <a:spcBef>
                          <a:spcPts val="0"/>
                        </a:spcBef>
                        <a:spcAft>
                          <a:spcPts val="0"/>
                        </a:spcAft>
                        <a:buNone/>
                      </a:pPr>
                      <a:r>
                        <a:rPr lang="zh-TW" sz="1700" b="1">
                          <a:latin typeface="Microsoft JhengHei"/>
                          <a:ea typeface="Microsoft JhengHei"/>
                          <a:cs typeface="Microsoft JhengHei"/>
                          <a:sym typeface="Microsoft JhengHei"/>
                        </a:rPr>
                        <a:t>GKE</a:t>
                      </a:r>
                      <a:endParaRPr sz="17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spcBef>
                          <a:spcPts val="0"/>
                        </a:spcBef>
                        <a:spcAft>
                          <a:spcPts val="0"/>
                        </a:spcAft>
                        <a:buNone/>
                      </a:pPr>
                      <a:r>
                        <a:rPr lang="zh-TW" sz="1800" b="1">
                          <a:latin typeface="Microsoft JhengHei"/>
                          <a:ea typeface="Microsoft JhengHei"/>
                          <a:cs typeface="Microsoft JhengHei"/>
                          <a:sym typeface="Microsoft JhengHei"/>
                        </a:rPr>
                        <a:t>6/月</a:t>
                      </a:r>
                      <a:endParaRPr sz="18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spcBef>
                          <a:spcPts val="0"/>
                        </a:spcBef>
                        <a:spcAft>
                          <a:spcPts val="0"/>
                        </a:spcAft>
                        <a:buNone/>
                      </a:pPr>
                      <a:r>
                        <a:rPr lang="zh-TW" sz="1800" b="1">
                          <a:latin typeface="Microsoft JhengHei"/>
                          <a:ea typeface="Microsoft JhengHei"/>
                          <a:cs typeface="Microsoft JhengHei"/>
                          <a:sym typeface="Microsoft JhengHei"/>
                        </a:rPr>
                        <a:t>40</a:t>
                      </a:r>
                      <a:endParaRPr sz="18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lnSpc>
                          <a:spcPct val="115000"/>
                        </a:lnSpc>
                        <a:spcBef>
                          <a:spcPts val="0"/>
                        </a:spcBef>
                        <a:spcAft>
                          <a:spcPts val="1600"/>
                        </a:spcAft>
                        <a:buNone/>
                      </a:pPr>
                      <a:r>
                        <a:rPr lang="zh-TW" sz="1800" b="1">
                          <a:solidFill>
                            <a:srgbClr val="FF0000"/>
                          </a:solidFill>
                          <a:latin typeface="Microsoft JhengHei"/>
                          <a:ea typeface="Microsoft JhengHei"/>
                          <a:cs typeface="Microsoft JhengHei"/>
                          <a:sym typeface="Microsoft JhengHei"/>
                        </a:rPr>
                        <a:t>12萬(台)</a:t>
                      </a:r>
                      <a:endParaRPr sz="1800" b="1">
                        <a:solidFill>
                          <a:srgbClr val="FF0000"/>
                        </a:solidFill>
                        <a:latin typeface="Microsoft JhengHei"/>
                        <a:ea typeface="Microsoft JhengHei"/>
                        <a:cs typeface="Microsoft JhengHei"/>
                        <a:sym typeface="Microsoft JhengHei"/>
                      </a:endParaRPr>
                    </a:p>
                  </a:txBody>
                  <a:tcPr marL="91425" marR="91425" marT="91425" marB="91425" anchor="ctr"/>
                </a:tc>
                <a:extLst>
                  <a:ext uri="{0D108BD9-81ED-4DB2-BD59-A6C34878D82A}">
                    <a16:rowId xmlns:a16="http://schemas.microsoft.com/office/drawing/2014/main" val="10001"/>
                  </a:ext>
                </a:extLst>
              </a:tr>
              <a:tr h="996200">
                <a:tc>
                  <a:txBody>
                    <a:bodyPr/>
                    <a:lstStyle/>
                    <a:p>
                      <a:pPr marL="0" lvl="0" indent="0" algn="ctr" rtl="0">
                        <a:spcBef>
                          <a:spcPts val="0"/>
                        </a:spcBef>
                        <a:spcAft>
                          <a:spcPts val="0"/>
                        </a:spcAft>
                        <a:buNone/>
                      </a:pPr>
                      <a:r>
                        <a:rPr lang="zh-TW" sz="2000" b="1">
                          <a:solidFill>
                            <a:srgbClr val="FF0000"/>
                          </a:solidFill>
                          <a:latin typeface="Microsoft JhengHei"/>
                          <a:ea typeface="Microsoft JhengHei"/>
                          <a:cs typeface="Microsoft JhengHei"/>
                          <a:sym typeface="Microsoft JhengHei"/>
                        </a:rPr>
                        <a:t>Amazon</a:t>
                      </a:r>
                      <a:endParaRPr sz="2000" b="1">
                        <a:solidFill>
                          <a:srgbClr val="FF0000"/>
                        </a:solidFill>
                        <a:latin typeface="Microsoft JhengHei"/>
                        <a:ea typeface="Microsoft JhengHei"/>
                        <a:cs typeface="Microsoft JhengHei"/>
                        <a:sym typeface="Microsoft JhengHei"/>
                      </a:endParaRPr>
                    </a:p>
                    <a:p>
                      <a:pPr marL="0" lvl="0" indent="0" algn="ctr" rtl="0">
                        <a:spcBef>
                          <a:spcPts val="0"/>
                        </a:spcBef>
                        <a:spcAft>
                          <a:spcPts val="0"/>
                        </a:spcAft>
                        <a:buNone/>
                      </a:pPr>
                      <a:endParaRPr sz="1800" b="1">
                        <a:latin typeface="Microsoft JhengHei"/>
                        <a:ea typeface="Microsoft JhengHei"/>
                        <a:cs typeface="Microsoft JhengHei"/>
                        <a:sym typeface="Microsoft JhengHei"/>
                      </a:endParaRPr>
                    </a:p>
                    <a:p>
                      <a:pPr marL="0" lvl="0" indent="0" algn="ctr" rtl="0">
                        <a:spcBef>
                          <a:spcPts val="0"/>
                        </a:spcBef>
                        <a:spcAft>
                          <a:spcPts val="0"/>
                        </a:spcAft>
                        <a:buNone/>
                      </a:pPr>
                      <a:r>
                        <a:rPr lang="zh-TW" sz="1700" b="1">
                          <a:latin typeface="Microsoft JhengHei"/>
                          <a:ea typeface="Microsoft JhengHei"/>
                          <a:cs typeface="Microsoft JhengHei"/>
                          <a:sym typeface="Microsoft JhengHei"/>
                        </a:rPr>
                        <a:t>EKS</a:t>
                      </a:r>
                      <a:endParaRPr sz="17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spcBef>
                          <a:spcPts val="0"/>
                        </a:spcBef>
                        <a:spcAft>
                          <a:spcPts val="0"/>
                        </a:spcAft>
                        <a:buNone/>
                      </a:pPr>
                      <a:r>
                        <a:rPr lang="zh-TW" sz="1800" b="1">
                          <a:latin typeface="Microsoft JhengHei"/>
                          <a:ea typeface="Microsoft JhengHei"/>
                          <a:cs typeface="Microsoft JhengHei"/>
                          <a:sym typeface="Microsoft JhengHei"/>
                        </a:rPr>
                        <a:t>6/月</a:t>
                      </a:r>
                      <a:endParaRPr sz="18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spcBef>
                          <a:spcPts val="0"/>
                        </a:spcBef>
                        <a:spcAft>
                          <a:spcPts val="0"/>
                        </a:spcAft>
                        <a:buNone/>
                      </a:pPr>
                      <a:r>
                        <a:rPr lang="zh-TW" sz="1800" b="1">
                          <a:latin typeface="Microsoft JhengHei"/>
                          <a:ea typeface="Microsoft JhengHei"/>
                          <a:cs typeface="Microsoft JhengHei"/>
                          <a:sym typeface="Microsoft JhengHei"/>
                        </a:rPr>
                        <a:t>40</a:t>
                      </a:r>
                      <a:endParaRPr sz="18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lnSpc>
                          <a:spcPct val="115000"/>
                        </a:lnSpc>
                        <a:spcBef>
                          <a:spcPts val="0"/>
                        </a:spcBef>
                        <a:spcAft>
                          <a:spcPts val="1600"/>
                        </a:spcAft>
                        <a:buNone/>
                      </a:pPr>
                      <a:r>
                        <a:rPr lang="zh-TW" sz="1800" b="1">
                          <a:solidFill>
                            <a:srgbClr val="FF0000"/>
                          </a:solidFill>
                          <a:latin typeface="Microsoft JhengHei"/>
                          <a:ea typeface="Microsoft JhengHei"/>
                          <a:cs typeface="Microsoft JhengHei"/>
                          <a:sym typeface="Microsoft JhengHei"/>
                        </a:rPr>
                        <a:t>5萬3千(台)</a:t>
                      </a:r>
                      <a:endParaRPr sz="1800" b="1">
                        <a:solidFill>
                          <a:srgbClr val="FF0000"/>
                        </a:solidFill>
                        <a:latin typeface="Microsoft JhengHei"/>
                        <a:ea typeface="Microsoft JhengHei"/>
                        <a:cs typeface="Microsoft JhengHei"/>
                        <a:sym typeface="Microsoft JhengHei"/>
                      </a:endParaRPr>
                    </a:p>
                  </a:txBody>
                  <a:tcPr marL="91425" marR="91425" marT="91425" marB="91425" anchor="ctr"/>
                </a:tc>
                <a:extLst>
                  <a:ext uri="{0D108BD9-81ED-4DB2-BD59-A6C34878D82A}">
                    <a16:rowId xmlns:a16="http://schemas.microsoft.com/office/drawing/2014/main" val="10002"/>
                  </a:ext>
                </a:extLst>
              </a:tr>
              <a:tr h="996200">
                <a:tc>
                  <a:txBody>
                    <a:bodyPr/>
                    <a:lstStyle/>
                    <a:p>
                      <a:pPr marL="0" lvl="0" indent="0" algn="ctr" rtl="0">
                        <a:spcBef>
                          <a:spcPts val="0"/>
                        </a:spcBef>
                        <a:spcAft>
                          <a:spcPts val="0"/>
                        </a:spcAft>
                        <a:buNone/>
                      </a:pPr>
                      <a:r>
                        <a:rPr lang="zh-TW" sz="2000" b="1">
                          <a:solidFill>
                            <a:srgbClr val="FF0000"/>
                          </a:solidFill>
                          <a:latin typeface="Microsoft JhengHei"/>
                          <a:ea typeface="Microsoft JhengHei"/>
                          <a:cs typeface="Microsoft JhengHei"/>
                          <a:sym typeface="Microsoft JhengHei"/>
                        </a:rPr>
                        <a:t>Azure</a:t>
                      </a:r>
                      <a:endParaRPr sz="2000" b="1">
                        <a:solidFill>
                          <a:srgbClr val="FF0000"/>
                        </a:solidFill>
                        <a:latin typeface="Microsoft JhengHei"/>
                        <a:ea typeface="Microsoft JhengHei"/>
                        <a:cs typeface="Microsoft JhengHei"/>
                        <a:sym typeface="Microsoft JhengHei"/>
                      </a:endParaRPr>
                    </a:p>
                    <a:p>
                      <a:pPr marL="0" lvl="0" indent="0" algn="ctr" rtl="0">
                        <a:spcBef>
                          <a:spcPts val="0"/>
                        </a:spcBef>
                        <a:spcAft>
                          <a:spcPts val="0"/>
                        </a:spcAft>
                        <a:buNone/>
                      </a:pPr>
                      <a:endParaRPr sz="1800" b="1">
                        <a:latin typeface="Microsoft JhengHei"/>
                        <a:ea typeface="Microsoft JhengHei"/>
                        <a:cs typeface="Microsoft JhengHei"/>
                        <a:sym typeface="Microsoft JhengHei"/>
                      </a:endParaRPr>
                    </a:p>
                    <a:p>
                      <a:pPr marL="0" lvl="0" indent="0" algn="ctr" rtl="0">
                        <a:spcBef>
                          <a:spcPts val="0"/>
                        </a:spcBef>
                        <a:spcAft>
                          <a:spcPts val="0"/>
                        </a:spcAft>
                        <a:buNone/>
                      </a:pPr>
                      <a:r>
                        <a:rPr lang="zh-TW" sz="1700" b="1">
                          <a:latin typeface="Microsoft JhengHei"/>
                          <a:ea typeface="Microsoft JhengHei"/>
                          <a:cs typeface="Microsoft JhengHei"/>
                          <a:sym typeface="Microsoft JhengHei"/>
                        </a:rPr>
                        <a:t>AKS</a:t>
                      </a:r>
                      <a:endParaRPr sz="17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spcBef>
                          <a:spcPts val="0"/>
                        </a:spcBef>
                        <a:spcAft>
                          <a:spcPts val="0"/>
                        </a:spcAft>
                        <a:buNone/>
                      </a:pPr>
                      <a:r>
                        <a:rPr lang="zh-TW" sz="1800" b="1">
                          <a:latin typeface="Microsoft JhengHei"/>
                          <a:ea typeface="Microsoft JhengHei"/>
                          <a:cs typeface="Microsoft JhengHei"/>
                          <a:sym typeface="Microsoft JhengHei"/>
                        </a:rPr>
                        <a:t>6/月</a:t>
                      </a:r>
                      <a:endParaRPr sz="18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spcBef>
                          <a:spcPts val="0"/>
                        </a:spcBef>
                        <a:spcAft>
                          <a:spcPts val="0"/>
                        </a:spcAft>
                        <a:buNone/>
                      </a:pPr>
                      <a:r>
                        <a:rPr lang="zh-TW" sz="1800" b="1">
                          <a:latin typeface="Microsoft JhengHei"/>
                          <a:ea typeface="Microsoft JhengHei"/>
                          <a:cs typeface="Microsoft JhengHei"/>
                          <a:sym typeface="Microsoft JhengHei"/>
                        </a:rPr>
                        <a:t>40</a:t>
                      </a:r>
                      <a:endParaRPr sz="1800" b="1">
                        <a:latin typeface="Microsoft JhengHei"/>
                        <a:ea typeface="Microsoft JhengHei"/>
                        <a:cs typeface="Microsoft JhengHei"/>
                        <a:sym typeface="Microsoft JhengHei"/>
                      </a:endParaRPr>
                    </a:p>
                  </a:txBody>
                  <a:tcPr marL="91425" marR="91425" marT="91425" marB="91425" anchor="ctr"/>
                </a:tc>
                <a:tc>
                  <a:txBody>
                    <a:bodyPr/>
                    <a:lstStyle/>
                    <a:p>
                      <a:pPr marL="0" lvl="0" indent="0" algn="ctr" rtl="0">
                        <a:lnSpc>
                          <a:spcPct val="115000"/>
                        </a:lnSpc>
                        <a:spcBef>
                          <a:spcPts val="0"/>
                        </a:spcBef>
                        <a:spcAft>
                          <a:spcPts val="1600"/>
                        </a:spcAft>
                        <a:buNone/>
                      </a:pPr>
                      <a:r>
                        <a:rPr lang="zh-TW" sz="1800" b="1">
                          <a:solidFill>
                            <a:srgbClr val="FF0000"/>
                          </a:solidFill>
                          <a:latin typeface="Microsoft JhengHei"/>
                          <a:ea typeface="Microsoft JhengHei"/>
                          <a:cs typeface="Microsoft JhengHei"/>
                          <a:sym typeface="Microsoft JhengHei"/>
                        </a:rPr>
                        <a:t>19萬6千(台)</a:t>
                      </a:r>
                      <a:endParaRPr sz="1800" b="1">
                        <a:solidFill>
                          <a:srgbClr val="FF0000"/>
                        </a:solidFill>
                        <a:latin typeface="Microsoft JhengHei"/>
                        <a:ea typeface="Microsoft JhengHei"/>
                        <a:cs typeface="Microsoft JhengHei"/>
                        <a:sym typeface="Microsoft JhengHei"/>
                      </a:endParaRPr>
                    </a:p>
                  </a:txBody>
                  <a:tcPr marL="91425" marR="91425" marT="91425" marB="91425" anchor="ctr"/>
                </a:tc>
                <a:extLst>
                  <a:ext uri="{0D108BD9-81ED-4DB2-BD59-A6C34878D82A}">
                    <a16:rowId xmlns:a16="http://schemas.microsoft.com/office/drawing/2014/main" val="10003"/>
                  </a:ext>
                </a:extLst>
              </a:tr>
            </a:tbl>
          </a:graphicData>
        </a:graphic>
      </p:graphicFrame>
      <p:sp>
        <p:nvSpPr>
          <p:cNvPr id="84" name="Google Shape;84;p17"/>
          <p:cNvSpPr txBox="1"/>
          <p:nvPr/>
        </p:nvSpPr>
        <p:spPr>
          <a:xfrm>
            <a:off x="779950" y="-275750"/>
            <a:ext cx="7335900" cy="428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2000"/>
              </a:spcBef>
              <a:spcAft>
                <a:spcPts val="2000"/>
              </a:spcAft>
              <a:buNone/>
            </a:pPr>
            <a:r>
              <a:rPr lang="zh-TW" sz="4200" b="1">
                <a:solidFill>
                  <a:srgbClr val="AF7B51"/>
                </a:solidFill>
              </a:rPr>
              <a:t>kuberentes的雲端商</a:t>
            </a:r>
            <a:endParaRPr>
              <a:latin typeface="Source Code Pro"/>
              <a:ea typeface="Source Code Pro"/>
              <a:cs typeface="Source Code Pro"/>
              <a:sym typeface="Source Code Pr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p:nvPr/>
        </p:nvSpPr>
        <p:spPr>
          <a:xfrm>
            <a:off x="1166225" y="655475"/>
            <a:ext cx="6729000" cy="710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zh-TW" sz="4000">
                <a:latin typeface="Microsoft JhengHei"/>
                <a:ea typeface="Microsoft JhengHei"/>
                <a:cs typeface="Microsoft JhengHei"/>
                <a:sym typeface="Microsoft JhengHei"/>
              </a:rPr>
              <a:t>什麼是 K3S ？</a:t>
            </a:r>
            <a:endParaRPr sz="4000">
              <a:latin typeface="Microsoft JhengHei"/>
              <a:ea typeface="Microsoft JhengHei"/>
              <a:cs typeface="Microsoft JhengHei"/>
              <a:sym typeface="Microsoft JhengHei"/>
            </a:endParaRPr>
          </a:p>
          <a:p>
            <a:pPr marL="0" lvl="0" indent="0" algn="l" rtl="0">
              <a:lnSpc>
                <a:spcPct val="115000"/>
              </a:lnSpc>
              <a:spcBef>
                <a:spcPts val="0"/>
              </a:spcBef>
              <a:spcAft>
                <a:spcPts val="0"/>
              </a:spcAft>
              <a:buNone/>
            </a:pPr>
            <a:endParaRPr sz="3000">
              <a:solidFill>
                <a:srgbClr val="C00000"/>
              </a:solidFill>
              <a:latin typeface="Verdana"/>
              <a:ea typeface="Verdana"/>
              <a:cs typeface="Verdana"/>
              <a:sym typeface="Verdana"/>
            </a:endParaRPr>
          </a:p>
          <a:p>
            <a:pPr marL="0" lvl="0" indent="0" algn="l" rtl="0">
              <a:lnSpc>
                <a:spcPct val="115000"/>
              </a:lnSpc>
              <a:spcBef>
                <a:spcPts val="0"/>
              </a:spcBef>
              <a:spcAft>
                <a:spcPts val="0"/>
              </a:spcAft>
              <a:buNone/>
            </a:pPr>
            <a:endParaRPr sz="3000">
              <a:solidFill>
                <a:srgbClr val="C00000"/>
              </a:solidFill>
              <a:latin typeface="Verdana"/>
              <a:ea typeface="Verdana"/>
              <a:cs typeface="Verdana"/>
              <a:sym typeface="Verdana"/>
            </a:endParaRPr>
          </a:p>
          <a:p>
            <a:pPr marL="0" lvl="0" indent="0" algn="l" rtl="0">
              <a:lnSpc>
                <a:spcPct val="115000"/>
              </a:lnSpc>
              <a:spcBef>
                <a:spcPts val="0"/>
              </a:spcBef>
              <a:spcAft>
                <a:spcPts val="0"/>
              </a:spcAft>
              <a:buNone/>
            </a:pPr>
            <a:endParaRPr sz="3000">
              <a:solidFill>
                <a:srgbClr val="C00000"/>
              </a:solidFill>
              <a:latin typeface="Verdana"/>
              <a:ea typeface="Verdana"/>
              <a:cs typeface="Verdana"/>
              <a:sym typeface="Verdana"/>
            </a:endParaRPr>
          </a:p>
          <a:p>
            <a:pPr marL="0" lvl="0" indent="0" algn="l" rtl="0">
              <a:lnSpc>
                <a:spcPct val="115000"/>
              </a:lnSpc>
              <a:spcBef>
                <a:spcPts val="0"/>
              </a:spcBef>
              <a:spcAft>
                <a:spcPts val="0"/>
              </a:spcAft>
              <a:buNone/>
            </a:pPr>
            <a:endParaRPr sz="3000">
              <a:solidFill>
                <a:srgbClr val="C00000"/>
              </a:solidFill>
              <a:latin typeface="Verdana"/>
              <a:ea typeface="Verdana"/>
              <a:cs typeface="Verdana"/>
              <a:sym typeface="Verdana"/>
            </a:endParaRPr>
          </a:p>
        </p:txBody>
      </p:sp>
      <p:sp>
        <p:nvSpPr>
          <p:cNvPr id="90" name="Google Shape;90;p18"/>
          <p:cNvSpPr txBox="1">
            <a:spLocks noGrp="1"/>
          </p:cNvSpPr>
          <p:nvPr>
            <p:ph type="subTitle" idx="1"/>
          </p:nvPr>
        </p:nvSpPr>
        <p:spPr>
          <a:xfrm rot="-429">
            <a:off x="1166225" y="2090933"/>
            <a:ext cx="7206300" cy="2383800"/>
          </a:xfrm>
          <a:prstGeom prst="rect">
            <a:avLst/>
          </a:prstGeom>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zh-TW" sz="3000">
                <a:solidFill>
                  <a:srgbClr val="000000"/>
                </a:solidFill>
                <a:latin typeface="Microsoft JhengHei"/>
                <a:ea typeface="Microsoft JhengHei"/>
                <a:cs typeface="Microsoft JhengHei"/>
                <a:sym typeface="Microsoft JhengHei"/>
              </a:rPr>
              <a:t>K3S 是由 Rancher Labs 推出的 輕量化 Kubernetes 開源專案，也是 CNCF 官方認證的</a:t>
            </a:r>
            <a:r>
              <a:rPr lang="zh-TW" sz="3000">
                <a:solidFill>
                  <a:srgbClr val="FF0000"/>
                </a:solidFill>
                <a:latin typeface="Microsoft JhengHei"/>
                <a:ea typeface="Microsoft JhengHei"/>
                <a:cs typeface="Microsoft JhengHei"/>
                <a:sym typeface="Microsoft JhengHei"/>
              </a:rPr>
              <a:t> Kubernetes</a:t>
            </a:r>
            <a:r>
              <a:rPr lang="zh-TW" sz="3000">
                <a:solidFill>
                  <a:srgbClr val="000000"/>
                </a:solidFill>
                <a:latin typeface="Microsoft JhengHei"/>
                <a:ea typeface="Microsoft JhengHei"/>
                <a:cs typeface="Microsoft JhengHei"/>
                <a:sym typeface="Microsoft JhengHei"/>
              </a:rPr>
              <a:t> 發布版本。</a:t>
            </a:r>
            <a:endParaRPr>
              <a:solidFill>
                <a:srgbClr val="000000"/>
              </a:solidFill>
              <a:latin typeface="Microsoft JhengHei"/>
              <a:ea typeface="Microsoft JhengHei"/>
              <a:cs typeface="Microsoft JhengHei"/>
              <a:sym typeface="Microsoft JhengHe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9"/>
          <p:cNvPicPr preferRelativeResize="0"/>
          <p:nvPr/>
        </p:nvPicPr>
        <p:blipFill>
          <a:blip r:embed="rId3">
            <a:alphaModFix/>
          </a:blip>
          <a:stretch>
            <a:fillRect/>
          </a:stretch>
        </p:blipFill>
        <p:spPr>
          <a:xfrm>
            <a:off x="1727502" y="536512"/>
            <a:ext cx="5429751" cy="40704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894088" y="313475"/>
            <a:ext cx="7505700" cy="53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zh-TW" sz="2500">
                <a:solidFill>
                  <a:srgbClr val="000000"/>
                </a:solidFill>
                <a:latin typeface="Arial"/>
                <a:ea typeface="Arial"/>
                <a:cs typeface="Arial"/>
                <a:sym typeface="Arial"/>
              </a:rPr>
              <a:t>High-Availability K3s Server with an External DB</a:t>
            </a:r>
            <a:endParaRPr sz="2500">
              <a:latin typeface="Arial"/>
              <a:ea typeface="Arial"/>
              <a:cs typeface="Arial"/>
              <a:sym typeface="Arial"/>
            </a:endParaRPr>
          </a:p>
        </p:txBody>
      </p:sp>
      <p:sp>
        <p:nvSpPr>
          <p:cNvPr id="101" name="Google Shape;101;p20"/>
          <p:cNvSpPr txBox="1">
            <a:spLocks noGrp="1"/>
          </p:cNvSpPr>
          <p:nvPr>
            <p:ph type="body" idx="1"/>
          </p:nvPr>
        </p:nvSpPr>
        <p:spPr>
          <a:xfrm>
            <a:off x="819150" y="1757375"/>
            <a:ext cx="7505700" cy="2681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sz="2000"/>
          </a:p>
        </p:txBody>
      </p:sp>
      <p:pic>
        <p:nvPicPr>
          <p:cNvPr id="102" name="Google Shape;102;p20"/>
          <p:cNvPicPr preferRelativeResize="0"/>
          <p:nvPr/>
        </p:nvPicPr>
        <p:blipFill>
          <a:blip r:embed="rId3">
            <a:alphaModFix/>
          </a:blip>
          <a:stretch>
            <a:fillRect/>
          </a:stretch>
        </p:blipFill>
        <p:spPr>
          <a:xfrm>
            <a:off x="400850" y="1359050"/>
            <a:ext cx="8247600" cy="3507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886350" y="2239350"/>
            <a:ext cx="7371300" cy="1539600"/>
          </a:xfrm>
          <a:prstGeom prst="rect">
            <a:avLst/>
          </a:prstGeom>
        </p:spPr>
        <p:txBody>
          <a:bodyPr spcFirstLastPara="1" wrap="square" lIns="91425" tIns="91425" rIns="91425" bIns="91425" anchor="ctr" anchorCtr="0">
            <a:noAutofit/>
          </a:bodyPr>
          <a:lstStyle/>
          <a:p>
            <a:pPr lvl="0"/>
            <a:r>
              <a:rPr lang="en-US" b="0" dirty="0">
                <a:latin typeface="+mj-lt"/>
                <a:ea typeface="+mn-ea"/>
              </a:rPr>
              <a:t>https://github.com/king550608/K3S</a:t>
            </a:r>
            <a:endParaRPr b="0" dirty="0">
              <a:latin typeface="+mj-lt"/>
              <a:ea typeface="+mn-ea"/>
            </a:endParaRPr>
          </a:p>
        </p:txBody>
      </p:sp>
    </p:spTree>
  </p:cSld>
  <p:clrMapOvr>
    <a:masterClrMapping/>
  </p:clrMapOvr>
</p:sld>
</file>

<file path=ppt/theme/theme1.xml><?xml version="1.0" encoding="utf-8"?>
<a:theme xmlns:a="http://schemas.openxmlformats.org/drawingml/2006/main"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TotalTime>
  <Words>1450</Words>
  <Application>Microsoft Office PowerPoint</Application>
  <PresentationFormat>如螢幕大小 (16:9)</PresentationFormat>
  <Paragraphs>130</Paragraphs>
  <Slides>10</Slides>
  <Notes>10</Notes>
  <HiddenSlides>0</HiddenSlides>
  <MMClips>0</MMClips>
  <ScaleCrop>false</ScaleCrop>
  <HeadingPairs>
    <vt:vector size="6" baseType="variant">
      <vt:variant>
        <vt:lpstr>使用字型</vt:lpstr>
      </vt:variant>
      <vt:variant>
        <vt:i4>10</vt:i4>
      </vt:variant>
      <vt:variant>
        <vt:lpstr>佈景主題</vt:lpstr>
      </vt:variant>
      <vt:variant>
        <vt:i4>1</vt:i4>
      </vt:variant>
      <vt:variant>
        <vt:lpstr>投影片標題</vt:lpstr>
      </vt:variant>
      <vt:variant>
        <vt:i4>10</vt:i4>
      </vt:variant>
    </vt:vector>
  </HeadingPairs>
  <TitlesOfParts>
    <vt:vector size="21" baseType="lpstr">
      <vt:lpstr>Times New Roman</vt:lpstr>
      <vt:lpstr>Source Code Pro</vt:lpstr>
      <vt:lpstr>Calibri</vt:lpstr>
      <vt:lpstr>Arial</vt:lpstr>
      <vt:lpstr>Verdana</vt:lpstr>
      <vt:lpstr>Raleway</vt:lpstr>
      <vt:lpstr>Amatic SC</vt:lpstr>
      <vt:lpstr>Lato</vt:lpstr>
      <vt:lpstr>Microsoft JhengHei</vt:lpstr>
      <vt:lpstr>Georgia</vt:lpstr>
      <vt:lpstr>Beach Day</vt:lpstr>
      <vt:lpstr>廣建  K3S  高效能叢集校園機房</vt:lpstr>
      <vt:lpstr>PowerPoint 簡報</vt:lpstr>
      <vt:lpstr>PowerPoint 簡報</vt:lpstr>
      <vt:lpstr>部屬 K3S 校園機房 的商業軟體 </vt:lpstr>
      <vt:lpstr>PowerPoint 簡報</vt:lpstr>
      <vt:lpstr>PowerPoint 簡報</vt:lpstr>
      <vt:lpstr>PowerPoint 簡報</vt:lpstr>
      <vt:lpstr>High-Availability K3s Server with an External DB</vt:lpstr>
      <vt:lpstr>https://github.com/king550608/K3S</vt:lpstr>
      <vt:lpstr>                                            總結K3S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廣建  K3S  高效能叢集校園機房</dc:title>
  <cp:lastModifiedBy>student</cp:lastModifiedBy>
  <cp:revision>7</cp:revision>
  <dcterms:modified xsi:type="dcterms:W3CDTF">2021-01-07T01:07:17Z</dcterms:modified>
</cp:coreProperties>
</file>